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12192000" cy="6858000"/>
  <p:defaultTextStyle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754" y="5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45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1">
    <p:bg>
      <p:bgPr>
        <a:solidFill>
          <a:srgbClr val="00684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43263915" name="Рисунок 84326391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900421" y="0"/>
            <a:ext cx="10287000" cy="6857999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 bwMode="auto">
          <a:xfrm>
            <a:off x="8503920" y="-3108960"/>
            <a:ext cx="6949440" cy="6949440"/>
          </a:xfrm>
          <a:prstGeom prst="ellipse">
            <a:avLst/>
          </a:prstGeom>
          <a:ln w="15875">
            <a:solidFill>
              <a:srgbClr val="FFFFFF">
                <a:alpha val="2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 bwMode="auto">
          <a:xfrm>
            <a:off x="9692640" y="4480560"/>
            <a:ext cx="4206240" cy="4206240"/>
          </a:xfrm>
          <a:prstGeom prst="ellipse">
            <a:avLst/>
          </a:prstGeom>
          <a:solidFill>
            <a:srgbClr val="FFFFFF">
              <a:alpha val="15000"/>
            </a:srgbClr>
          </a:solidFill>
          <a:ln/>
        </p:spPr>
      </p:sp>
      <p:sp>
        <p:nvSpPr>
          <p:cNvPr id="4" name="Shape 2"/>
          <p:cNvSpPr/>
          <p:nvPr/>
        </p:nvSpPr>
        <p:spPr bwMode="auto">
          <a:xfrm>
            <a:off x="-1463040" y="5120640"/>
            <a:ext cx="3291840" cy="3291840"/>
          </a:xfrm>
          <a:prstGeom prst="ellipse">
            <a:avLst/>
          </a:prstGeom>
          <a:solidFill>
            <a:srgbClr val="000000">
              <a:alpha val="12000"/>
            </a:srgbClr>
          </a:solidFill>
          <a:ln/>
        </p:spPr>
      </p:sp>
      <p:pic>
        <p:nvPicPr>
          <p:cNvPr id="5" name="Image 0" descr="logo_vert_white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841248" y="685800"/>
            <a:ext cx="2212848" cy="10972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 bwMode="auto">
          <a:xfrm>
            <a:off x="841248" y="2651760"/>
            <a:ext cx="9601200" cy="9144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4800" b="1" spc="10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МЕДИАКИТ 2026</a:t>
            </a:r>
            <a:endParaRPr lang="en-US" sz="4800"/>
          </a:p>
        </p:txBody>
      </p:sp>
      <p:sp>
        <p:nvSpPr>
          <p:cNvPr id="7" name="Text 4"/>
          <p:cNvSpPr/>
          <p:nvPr/>
        </p:nvSpPr>
        <p:spPr bwMode="auto">
          <a:xfrm>
            <a:off x="841248" y="3703320"/>
            <a:ext cx="8412480" cy="82296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lnSpc>
                <a:spcPct val="125000"/>
              </a:lnSpc>
              <a:buNone/>
              <a:defRPr/>
            </a:pPr>
            <a:r>
              <a:rPr lang="en-US" sz="1500" dirty="0" err="1">
                <a:solidFill>
                  <a:srgbClr val="D9E8E1"/>
                </a:solidFill>
                <a:latin typeface="Segoe UI"/>
                <a:ea typeface="Segoe UI"/>
                <a:cs typeface="Segoe UI"/>
              </a:rPr>
              <a:t>Деловое</a:t>
            </a:r>
            <a:r>
              <a:rPr lang="en-US" sz="1500" dirty="0">
                <a:solidFill>
                  <a:srgbClr val="D9E8E1"/>
                </a:solidFill>
                <a:latin typeface="Segoe UI"/>
                <a:ea typeface="Segoe UI"/>
                <a:cs typeface="Segoe UI"/>
              </a:rPr>
              <a:t> СМИ </a:t>
            </a:r>
            <a:r>
              <a:rPr lang="en-US" sz="1500" dirty="0" err="1">
                <a:solidFill>
                  <a:srgbClr val="D9E8E1"/>
                </a:solidFill>
                <a:latin typeface="Segoe UI"/>
                <a:ea typeface="Segoe UI"/>
                <a:cs typeface="Segoe UI"/>
              </a:rPr>
              <a:t>об</a:t>
            </a:r>
            <a:r>
              <a:rPr lang="en-US" sz="1500" dirty="0">
                <a:solidFill>
                  <a:srgbClr val="D9E8E1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500" dirty="0" err="1">
                <a:solidFill>
                  <a:srgbClr val="D9E8E1"/>
                </a:solidFill>
                <a:latin typeface="Segoe UI"/>
                <a:ea typeface="Segoe UI"/>
                <a:cs typeface="Segoe UI"/>
              </a:rPr>
              <a:t>агропромышленном</a:t>
            </a:r>
            <a:r>
              <a:rPr lang="en-US" sz="1500" dirty="0">
                <a:solidFill>
                  <a:srgbClr val="D9E8E1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500" dirty="0" err="1">
                <a:solidFill>
                  <a:srgbClr val="D9E8E1"/>
                </a:solidFill>
                <a:latin typeface="Segoe UI"/>
                <a:ea typeface="Segoe UI"/>
                <a:cs typeface="Segoe UI"/>
              </a:rPr>
              <a:t>комплексе</a:t>
            </a:r>
            <a:r>
              <a:rPr lang="en-US" sz="1500" dirty="0">
                <a:solidFill>
                  <a:srgbClr val="D9E8E1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500" dirty="0" err="1">
                <a:solidFill>
                  <a:srgbClr val="D9E8E1"/>
                </a:solidFill>
                <a:latin typeface="Segoe UI"/>
                <a:ea typeface="Segoe UI"/>
                <a:cs typeface="Segoe UI"/>
              </a:rPr>
              <a:t>России</a:t>
            </a:r>
            <a:r>
              <a:rPr lang="en-US" sz="1500" dirty="0">
                <a:solidFill>
                  <a:srgbClr val="D9E8E1"/>
                </a:solidFill>
                <a:latin typeface="Segoe UI"/>
                <a:ea typeface="Segoe UI"/>
                <a:cs typeface="Segoe UI"/>
              </a:rPr>
              <a:t>.</a:t>
            </a:r>
            <a:endParaRPr lang="en-US" sz="1500" dirty="0"/>
          </a:p>
          <a:p>
            <a:pPr marL="0" indent="0">
              <a:lnSpc>
                <a:spcPct val="125000"/>
              </a:lnSpc>
              <a:buNone/>
              <a:defRPr/>
            </a:pPr>
            <a:r>
              <a:rPr lang="en-US" sz="1500" dirty="0" err="1">
                <a:solidFill>
                  <a:srgbClr val="D9E8E1"/>
                </a:solidFill>
                <a:latin typeface="Segoe UI"/>
                <a:ea typeface="Segoe UI"/>
                <a:cs typeface="Segoe UI"/>
              </a:rPr>
              <a:t>Для</a:t>
            </a:r>
            <a:r>
              <a:rPr lang="en-US" sz="1500" dirty="0">
                <a:solidFill>
                  <a:srgbClr val="D9E8E1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500" dirty="0" err="1">
                <a:solidFill>
                  <a:srgbClr val="D9E8E1"/>
                </a:solidFill>
                <a:latin typeface="Segoe UI"/>
                <a:ea typeface="Segoe UI"/>
                <a:cs typeface="Segoe UI"/>
              </a:rPr>
              <a:t>рекламодателей</a:t>
            </a:r>
            <a:r>
              <a:rPr lang="en-US" sz="1500" dirty="0">
                <a:solidFill>
                  <a:srgbClr val="D9E8E1"/>
                </a:solidFill>
                <a:latin typeface="Segoe UI"/>
                <a:ea typeface="Segoe UI"/>
                <a:cs typeface="Segoe UI"/>
              </a:rPr>
              <a:t> и </a:t>
            </a:r>
            <a:r>
              <a:rPr lang="en-US" sz="1500" dirty="0" err="1">
                <a:solidFill>
                  <a:srgbClr val="D9E8E1"/>
                </a:solidFill>
                <a:latin typeface="Segoe UI"/>
                <a:ea typeface="Segoe UI"/>
                <a:cs typeface="Segoe UI"/>
              </a:rPr>
              <a:t>партн</a:t>
            </a:r>
            <a:r>
              <a:rPr lang="ru-RU" sz="1500" dirty="0">
                <a:solidFill>
                  <a:srgbClr val="D9E8E1"/>
                </a:solidFill>
                <a:latin typeface="Segoe UI"/>
                <a:ea typeface="Segoe UI"/>
                <a:cs typeface="Segoe UI"/>
              </a:rPr>
              <a:t>ё</a:t>
            </a:r>
            <a:r>
              <a:rPr lang="en-US" sz="1500" dirty="0" err="1">
                <a:solidFill>
                  <a:srgbClr val="D9E8E1"/>
                </a:solidFill>
                <a:latin typeface="Segoe UI"/>
                <a:ea typeface="Segoe UI"/>
                <a:cs typeface="Segoe UI"/>
              </a:rPr>
              <a:t>ров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 bwMode="auto">
          <a:xfrm>
            <a:off x="841248" y="5806440"/>
            <a:ext cx="1005840" cy="0"/>
          </a:xfrm>
          <a:prstGeom prst="line">
            <a:avLst/>
          </a:prstGeom>
          <a:noFill/>
          <a:ln w="31750">
            <a:solidFill>
              <a:srgbClr val="F18917"/>
            </a:solidFill>
            <a:prstDash val="solid"/>
          </a:ln>
        </p:spPr>
      </p:sp>
      <p:sp>
        <p:nvSpPr>
          <p:cNvPr id="9" name="Text 6"/>
          <p:cNvSpPr/>
          <p:nvPr/>
        </p:nvSpPr>
        <p:spPr bwMode="auto">
          <a:xfrm>
            <a:off x="841248" y="5989320"/>
            <a:ext cx="10424160" cy="32004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250" b="1" dirty="0" err="1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Отдел</a:t>
            </a:r>
            <a:r>
              <a:rPr lang="en-US" sz="1250" b="1" dirty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250" b="1" dirty="0" err="1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рекламы</a:t>
            </a:r>
            <a:r>
              <a:rPr lang="en-US" sz="1250" b="1" dirty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   </a:t>
            </a:r>
            <a:r>
              <a:rPr lang="en-US" sz="1250" dirty="0">
                <a:solidFill>
                  <a:srgbClr val="D9E8E1"/>
                </a:solidFill>
                <a:latin typeface="Segoe UI"/>
                <a:ea typeface="Segoe UI"/>
                <a:cs typeface="Segoe UI"/>
              </a:rPr>
              <a:t>+7 967 133</a:t>
            </a:r>
            <a:r>
              <a:rPr lang="ru-RU" sz="1250" dirty="0">
                <a:solidFill>
                  <a:srgbClr val="D9E8E1"/>
                </a:solidFill>
                <a:latin typeface="Segoe UI"/>
                <a:ea typeface="Segoe UI"/>
                <a:cs typeface="Segoe UI"/>
              </a:rPr>
              <a:t>-</a:t>
            </a:r>
            <a:r>
              <a:rPr lang="en-US" sz="1250" dirty="0">
                <a:solidFill>
                  <a:srgbClr val="D9E8E1"/>
                </a:solidFill>
                <a:latin typeface="Segoe UI"/>
                <a:ea typeface="Segoe UI"/>
                <a:cs typeface="Segoe UI"/>
              </a:rPr>
              <a:t>08</a:t>
            </a:r>
            <a:r>
              <a:rPr lang="ru-RU" sz="1250" dirty="0">
                <a:solidFill>
                  <a:srgbClr val="D9E8E1"/>
                </a:solidFill>
                <a:latin typeface="Segoe UI"/>
                <a:ea typeface="Segoe UI"/>
                <a:cs typeface="Segoe UI"/>
              </a:rPr>
              <a:t>-</a:t>
            </a:r>
            <a:r>
              <a:rPr lang="en-US" sz="1250" dirty="0">
                <a:solidFill>
                  <a:srgbClr val="D9E8E1"/>
                </a:solidFill>
                <a:latin typeface="Segoe UI"/>
                <a:ea typeface="Segoe UI"/>
                <a:cs typeface="Segoe UI"/>
              </a:rPr>
              <a:t>09   ·   sales@lintega.ru   ·   </a:t>
            </a:r>
            <a:r>
              <a:rPr lang="en-US" sz="1250" dirty="0" err="1">
                <a:solidFill>
                  <a:srgbClr val="D9E8E1"/>
                </a:solidFill>
                <a:latin typeface="Segoe UI"/>
                <a:ea typeface="Segoe UI"/>
                <a:cs typeface="Segoe UI"/>
              </a:rPr>
              <a:t>agroexpert.press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10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 bwMode="auto">
          <a:xfrm>
            <a:off x="841248" y="457200"/>
            <a:ext cx="1042416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150" b="1" spc="300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ПАРТНЁРЫ И КЛИЕНТЫ</a:t>
            </a:r>
            <a:endParaRPr lang="en-US" sz="1150"/>
          </a:p>
        </p:txBody>
      </p:sp>
      <p:sp>
        <p:nvSpPr>
          <p:cNvPr id="3" name="Text 1"/>
          <p:cNvSpPr/>
          <p:nvPr/>
        </p:nvSpPr>
        <p:spPr bwMode="auto">
          <a:xfrm>
            <a:off x="841248" y="749808"/>
            <a:ext cx="10515600" cy="9144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5000"/>
              </a:lnSpc>
              <a:buNone/>
              <a:defRPr/>
            </a:pPr>
            <a:r>
              <a:rPr lang="en-US" sz="26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Кто уже с нами: </a:t>
            </a:r>
            <a:r>
              <a:rPr lang="en-US" sz="2600" b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бренды, ведомства, наука</a:t>
            </a:r>
            <a:endParaRPr lang="en-US" sz="2600"/>
          </a:p>
        </p:txBody>
      </p:sp>
      <p:sp>
        <p:nvSpPr>
          <p:cNvPr id="4" name="Text 2"/>
          <p:cNvSpPr/>
          <p:nvPr/>
        </p:nvSpPr>
        <p:spPr bwMode="auto">
          <a:xfrm>
            <a:off x="841248" y="1627632"/>
            <a:ext cx="10515600" cy="566928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8000"/>
              </a:lnSpc>
              <a:buNone/>
              <a:defRPr/>
            </a:pPr>
            <a:r>
              <a:rPr lang="en-US" sz="12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Редакция готовит материалы вместе с вузами, НИИ и отраслевыми союзами, поэтому изданию верят и рынок, и государство. Ваш бренд появляется в среде, где формируется повестка отрасли.</a:t>
            </a:r>
            <a:endParaRPr lang="en-US" sz="1200"/>
          </a:p>
        </p:txBody>
      </p:sp>
      <p:sp>
        <p:nvSpPr>
          <p:cNvPr id="25" name="Shape 23"/>
          <p:cNvSpPr/>
          <p:nvPr/>
        </p:nvSpPr>
        <p:spPr bwMode="auto">
          <a:xfrm>
            <a:off x="841248" y="4078224"/>
            <a:ext cx="3355848" cy="2240280"/>
          </a:xfrm>
          <a:prstGeom prst="roundRect">
            <a:avLst>
              <a:gd name="adj" fmla="val 3673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26" name="Shape 24"/>
          <p:cNvSpPr/>
          <p:nvPr/>
        </p:nvSpPr>
        <p:spPr bwMode="auto">
          <a:xfrm>
            <a:off x="1060704" y="4297680"/>
            <a:ext cx="566928" cy="566928"/>
          </a:xfrm>
          <a:prstGeom prst="ellipse">
            <a:avLst/>
          </a:prstGeom>
          <a:solidFill>
            <a:srgbClr val="EAF2EE"/>
          </a:solidFill>
          <a:ln/>
        </p:spPr>
      </p:sp>
      <p:pic>
        <p:nvPicPr>
          <p:cNvPr id="27" name="Image 0" descr="icons/mic_g.pn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202436" y="4439412"/>
            <a:ext cx="283464" cy="283464"/>
          </a:xfrm>
          <a:prstGeom prst="rect">
            <a:avLst/>
          </a:prstGeom>
        </p:spPr>
      </p:pic>
      <p:sp>
        <p:nvSpPr>
          <p:cNvPr id="28" name="Text 25"/>
          <p:cNvSpPr/>
          <p:nvPr/>
        </p:nvSpPr>
        <p:spPr bwMode="auto">
          <a:xfrm>
            <a:off x="1060704" y="4956048"/>
            <a:ext cx="2916936" cy="566928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2000"/>
              </a:lnSpc>
              <a:buNone/>
              <a:defRPr/>
            </a:pPr>
            <a:r>
              <a:rPr lang="en-US" sz="115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200+ интервью с первыми лицами</a:t>
            </a:r>
            <a:endParaRPr lang="en-US" sz="1150"/>
          </a:p>
        </p:txBody>
      </p:sp>
      <p:sp>
        <p:nvSpPr>
          <p:cNvPr id="29" name="Text 26"/>
          <p:cNvSpPr/>
          <p:nvPr/>
        </p:nvSpPr>
        <p:spPr bwMode="auto">
          <a:xfrm>
            <a:off x="1060704" y="5522976"/>
            <a:ext cx="2916936" cy="576072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2000"/>
              </a:lnSpc>
              <a:buNone/>
              <a:defRPr/>
            </a:pPr>
            <a:r>
              <a:rPr lang="en-US" sz="95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Министр сельского хозяйства, главы Россельхознадзора и Росрыболовства, руководители крупнейших агрохолдингов</a:t>
            </a:r>
            <a:endParaRPr lang="en-US" sz="950"/>
          </a:p>
        </p:txBody>
      </p:sp>
      <p:sp>
        <p:nvSpPr>
          <p:cNvPr id="30" name="Shape 27"/>
          <p:cNvSpPr/>
          <p:nvPr/>
        </p:nvSpPr>
        <p:spPr bwMode="auto">
          <a:xfrm>
            <a:off x="4416552" y="4078224"/>
            <a:ext cx="3355848" cy="2240280"/>
          </a:xfrm>
          <a:prstGeom prst="roundRect">
            <a:avLst>
              <a:gd name="adj" fmla="val 3673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31" name="Shape 28"/>
          <p:cNvSpPr/>
          <p:nvPr/>
        </p:nvSpPr>
        <p:spPr bwMode="auto">
          <a:xfrm>
            <a:off x="4636008" y="4297680"/>
            <a:ext cx="566928" cy="566928"/>
          </a:xfrm>
          <a:prstGeom prst="ellipse">
            <a:avLst/>
          </a:prstGeom>
          <a:solidFill>
            <a:srgbClr val="EAF2EE"/>
          </a:solidFill>
          <a:ln/>
        </p:spPr>
      </p:sp>
      <p:pic>
        <p:nvPicPr>
          <p:cNvPr id="32" name="Image 1" descr="icons/flask_g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777740" y="4439412"/>
            <a:ext cx="283464" cy="283464"/>
          </a:xfrm>
          <a:prstGeom prst="rect">
            <a:avLst/>
          </a:prstGeom>
        </p:spPr>
      </p:pic>
      <p:sp>
        <p:nvSpPr>
          <p:cNvPr id="33" name="Text 29"/>
          <p:cNvSpPr/>
          <p:nvPr/>
        </p:nvSpPr>
        <p:spPr bwMode="auto">
          <a:xfrm>
            <a:off x="4636008" y="4956048"/>
            <a:ext cx="2916936" cy="566928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2000"/>
              </a:lnSpc>
              <a:buNone/>
              <a:defRPr/>
            </a:pPr>
            <a:r>
              <a:rPr lang="en-US" sz="115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Наука в каждом материале</a:t>
            </a:r>
            <a:endParaRPr lang="en-US" sz="1150"/>
          </a:p>
        </p:txBody>
      </p:sp>
      <p:sp>
        <p:nvSpPr>
          <p:cNvPr id="34" name="Text 30"/>
          <p:cNvSpPr/>
          <p:nvPr/>
        </p:nvSpPr>
        <p:spPr bwMode="auto">
          <a:xfrm>
            <a:off x="4636008" y="5522976"/>
            <a:ext cx="2916936" cy="576072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2000"/>
              </a:lnSpc>
              <a:buNone/>
              <a:defRPr/>
            </a:pPr>
            <a:r>
              <a:rPr lang="en-US" sz="95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ВНИИЗЖ, РУДН, Сколково и профильные НИИ — источники и соавторы наших разборов и аналитики</a:t>
            </a:r>
            <a:endParaRPr lang="en-US" sz="950"/>
          </a:p>
        </p:txBody>
      </p:sp>
      <p:sp>
        <p:nvSpPr>
          <p:cNvPr id="35" name="Shape 31"/>
          <p:cNvSpPr/>
          <p:nvPr/>
        </p:nvSpPr>
        <p:spPr bwMode="auto">
          <a:xfrm>
            <a:off x="7991856" y="4078224"/>
            <a:ext cx="3355848" cy="2240280"/>
          </a:xfrm>
          <a:prstGeom prst="roundRect">
            <a:avLst>
              <a:gd name="adj" fmla="val 3673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36" name="Shape 32"/>
          <p:cNvSpPr/>
          <p:nvPr/>
        </p:nvSpPr>
        <p:spPr bwMode="auto">
          <a:xfrm>
            <a:off x="8211312" y="4297680"/>
            <a:ext cx="566928" cy="566928"/>
          </a:xfrm>
          <a:prstGeom prst="ellipse">
            <a:avLst/>
          </a:prstGeom>
          <a:solidFill>
            <a:srgbClr val="EAF2EE"/>
          </a:solidFill>
          <a:ln/>
        </p:spPr>
      </p:sp>
      <p:pic>
        <p:nvPicPr>
          <p:cNvPr id="37" name="Image 2" descr="icons/globe_g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353044" y="4439412"/>
            <a:ext cx="283464" cy="283464"/>
          </a:xfrm>
          <a:prstGeom prst="rect">
            <a:avLst/>
          </a:prstGeom>
        </p:spPr>
      </p:pic>
      <p:sp>
        <p:nvSpPr>
          <p:cNvPr id="38" name="Text 33"/>
          <p:cNvSpPr/>
          <p:nvPr/>
        </p:nvSpPr>
        <p:spPr bwMode="auto">
          <a:xfrm>
            <a:off x="8211312" y="4956048"/>
            <a:ext cx="2916936" cy="566928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2000"/>
              </a:lnSpc>
              <a:buNone/>
              <a:defRPr/>
            </a:pPr>
            <a:r>
              <a:rPr lang="en-US" sz="115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Выход за рубеж</a:t>
            </a:r>
            <a:endParaRPr lang="en-US" sz="1150"/>
          </a:p>
        </p:txBody>
      </p:sp>
      <p:sp>
        <p:nvSpPr>
          <p:cNvPr id="39" name="Text 34"/>
          <p:cNvSpPr/>
          <p:nvPr/>
        </p:nvSpPr>
        <p:spPr bwMode="auto">
          <a:xfrm>
            <a:off x="8211312" y="5522976"/>
            <a:ext cx="2916936" cy="576072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2000"/>
              </a:lnSpc>
              <a:buNone/>
              <a:defRPr/>
            </a:pPr>
            <a:r>
              <a:rPr lang="en-US" sz="95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Контент на четырёх языках и опыт продвижения брендов на рынках ОАЭ и Китая</a:t>
            </a:r>
            <a:endParaRPr lang="en-US" sz="950"/>
          </a:p>
        </p:txBody>
      </p:sp>
      <p:sp>
        <p:nvSpPr>
          <p:cNvPr id="40" name="Text 35"/>
          <p:cNvSpPr/>
          <p:nvPr/>
        </p:nvSpPr>
        <p:spPr bwMode="auto">
          <a:xfrm>
            <a:off x="841248" y="6473952"/>
            <a:ext cx="320040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90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АГРОЭКСПЕРТ</a:t>
            </a: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 ·  медиакит 2026</a:t>
            </a:r>
            <a:endParaRPr lang="en-US" sz="900"/>
          </a:p>
        </p:txBody>
      </p:sp>
      <p:sp>
        <p:nvSpPr>
          <p:cNvPr id="41" name="Text 36"/>
          <p:cNvSpPr/>
          <p:nvPr/>
        </p:nvSpPr>
        <p:spPr bwMode="auto">
          <a:xfrm>
            <a:off x="4114800" y="6473952"/>
            <a:ext cx="3959352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agroexpert.press</a:t>
            </a:r>
            <a:endParaRPr lang="en-US" sz="900"/>
          </a:p>
        </p:txBody>
      </p:sp>
      <p:sp>
        <p:nvSpPr>
          <p:cNvPr id="42" name="Text 37"/>
          <p:cNvSpPr/>
          <p:nvPr/>
        </p:nvSpPr>
        <p:spPr bwMode="auto">
          <a:xfrm>
            <a:off x="10799064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r">
              <a:buNone/>
              <a:defRPr/>
            </a:pP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10</a:t>
            </a:r>
            <a:endParaRPr lang="en-US" sz="900"/>
          </a:p>
        </p:txBody>
      </p:sp>
      <p:sp>
        <p:nvSpPr>
          <p:cNvPr id="500" name="Shape P500"/>
          <p:cNvSpPr/>
          <p:nvPr/>
        </p:nvSpPr>
        <p:spPr bwMode="auto">
          <a:xfrm>
            <a:off x="841247" y="2377440"/>
            <a:ext cx="3557016" cy="420624"/>
          </a:xfrm>
          <a:prstGeom prst="roundRect">
            <a:avLst>
              <a:gd name="adj" fmla="val 47826"/>
            </a:avLst>
          </a:prstGeom>
          <a:solidFill>
            <a:srgbClr val="EAF2EE"/>
          </a:solidFill>
          <a:ln/>
        </p:spPr>
      </p:sp>
      <p:sp>
        <p:nvSpPr>
          <p:cNvPr id="501" name="Text P500"/>
          <p:cNvSpPr/>
          <p:nvPr/>
        </p:nvSpPr>
        <p:spPr bwMode="auto">
          <a:xfrm>
            <a:off x="1686024" y="2377440"/>
            <a:ext cx="2674620" cy="420624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105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AGRAVIA · АГРОС ЭКСПО ГРУПП</a:t>
            </a:r>
            <a:endParaRPr lang="en-US" sz="1050"/>
          </a:p>
        </p:txBody>
      </p:sp>
      <p:sp>
        <p:nvSpPr>
          <p:cNvPr id="502" name="Shape P502"/>
          <p:cNvSpPr/>
          <p:nvPr/>
        </p:nvSpPr>
        <p:spPr bwMode="auto">
          <a:xfrm>
            <a:off x="4574984" y="2377440"/>
            <a:ext cx="1232835" cy="420624"/>
          </a:xfrm>
          <a:prstGeom prst="roundRect">
            <a:avLst>
              <a:gd name="adj" fmla="val 47826"/>
            </a:avLst>
          </a:prstGeom>
          <a:solidFill>
            <a:srgbClr val="EAF2EE"/>
          </a:solidFill>
          <a:ln/>
        </p:spPr>
      </p:sp>
      <p:sp>
        <p:nvSpPr>
          <p:cNvPr id="503" name="Text P502"/>
          <p:cNvSpPr/>
          <p:nvPr/>
        </p:nvSpPr>
        <p:spPr bwMode="auto">
          <a:xfrm>
            <a:off x="4957427" y="2377440"/>
            <a:ext cx="850392" cy="420624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105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ГК ВИК</a:t>
            </a:r>
            <a:endParaRPr lang="en-US" sz="1050"/>
          </a:p>
        </p:txBody>
      </p:sp>
      <p:sp>
        <p:nvSpPr>
          <p:cNvPr id="504" name="Shape P504"/>
          <p:cNvSpPr/>
          <p:nvPr/>
        </p:nvSpPr>
        <p:spPr bwMode="auto">
          <a:xfrm>
            <a:off x="5966736" y="2377440"/>
            <a:ext cx="2157984" cy="420624"/>
          </a:xfrm>
          <a:prstGeom prst="roundRect">
            <a:avLst>
              <a:gd name="adj" fmla="val 47826"/>
            </a:avLst>
          </a:prstGeom>
          <a:solidFill>
            <a:srgbClr val="EAF2EE"/>
          </a:solidFill>
          <a:ln/>
        </p:spPr>
      </p:sp>
      <p:sp>
        <p:nvSpPr>
          <p:cNvPr id="505" name="Text P504"/>
          <p:cNvSpPr/>
          <p:nvPr/>
        </p:nvSpPr>
        <p:spPr bwMode="auto">
          <a:xfrm>
            <a:off x="6880860" y="2377440"/>
            <a:ext cx="1110996" cy="420624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105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НИТА-ФАРМ</a:t>
            </a:r>
            <a:endParaRPr lang="en-US" sz="1050"/>
          </a:p>
        </p:txBody>
      </p:sp>
      <p:sp>
        <p:nvSpPr>
          <p:cNvPr id="506" name="Shape P506"/>
          <p:cNvSpPr/>
          <p:nvPr/>
        </p:nvSpPr>
        <p:spPr bwMode="auto">
          <a:xfrm>
            <a:off x="8266452" y="2377440"/>
            <a:ext cx="2237024" cy="420624"/>
          </a:xfrm>
          <a:prstGeom prst="roundRect">
            <a:avLst>
              <a:gd name="adj" fmla="val 47826"/>
            </a:avLst>
          </a:prstGeom>
          <a:solidFill>
            <a:srgbClr val="EAF2EE"/>
          </a:solidFill>
          <a:ln/>
        </p:spPr>
      </p:sp>
      <p:sp>
        <p:nvSpPr>
          <p:cNvPr id="507" name="Text P506"/>
          <p:cNvSpPr/>
          <p:nvPr/>
        </p:nvSpPr>
        <p:spPr bwMode="auto">
          <a:xfrm>
            <a:off x="8641772" y="2377440"/>
            <a:ext cx="1805940" cy="420624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105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Минсельхоз России</a:t>
            </a:r>
            <a:endParaRPr lang="en-US" sz="1050"/>
          </a:p>
        </p:txBody>
      </p:sp>
      <p:sp>
        <p:nvSpPr>
          <p:cNvPr id="508" name="Shape P508"/>
          <p:cNvSpPr/>
          <p:nvPr/>
        </p:nvSpPr>
        <p:spPr bwMode="auto">
          <a:xfrm>
            <a:off x="841248" y="2944368"/>
            <a:ext cx="2310661" cy="420624"/>
          </a:xfrm>
          <a:prstGeom prst="roundRect">
            <a:avLst>
              <a:gd name="adj" fmla="val 47826"/>
            </a:avLst>
          </a:prstGeom>
          <a:solidFill>
            <a:srgbClr val="EAF2EE"/>
          </a:solidFill>
          <a:ln/>
        </p:spPr>
      </p:sp>
      <p:sp>
        <p:nvSpPr>
          <p:cNvPr id="509" name="Text P508"/>
          <p:cNvSpPr/>
          <p:nvPr/>
        </p:nvSpPr>
        <p:spPr bwMode="auto">
          <a:xfrm>
            <a:off x="1344168" y="2944368"/>
            <a:ext cx="1719072" cy="420624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105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Россельхознадзор</a:t>
            </a:r>
            <a:endParaRPr lang="en-US" sz="1050"/>
          </a:p>
        </p:txBody>
      </p:sp>
      <p:sp>
        <p:nvSpPr>
          <p:cNvPr id="510" name="Shape P510"/>
          <p:cNvSpPr/>
          <p:nvPr/>
        </p:nvSpPr>
        <p:spPr bwMode="auto">
          <a:xfrm>
            <a:off x="3316430" y="2944368"/>
            <a:ext cx="2387553" cy="420624"/>
          </a:xfrm>
          <a:prstGeom prst="roundRect">
            <a:avLst>
              <a:gd name="adj" fmla="val 47826"/>
            </a:avLst>
          </a:prstGeom>
          <a:solidFill>
            <a:srgbClr val="EAF2EE"/>
          </a:solidFill>
          <a:ln/>
        </p:spPr>
      </p:sp>
      <p:sp>
        <p:nvSpPr>
          <p:cNvPr id="511" name="Text P510"/>
          <p:cNvSpPr/>
          <p:nvPr/>
        </p:nvSpPr>
        <p:spPr bwMode="auto">
          <a:xfrm>
            <a:off x="4158649" y="2944368"/>
            <a:ext cx="1545336" cy="420624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105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Россельхозбанк</a:t>
            </a:r>
            <a:endParaRPr lang="en-US" sz="1050"/>
          </a:p>
        </p:txBody>
      </p:sp>
      <p:sp>
        <p:nvSpPr>
          <p:cNvPr id="512" name="Shape P512"/>
          <p:cNvSpPr/>
          <p:nvPr/>
        </p:nvSpPr>
        <p:spPr bwMode="auto">
          <a:xfrm>
            <a:off x="5875296" y="2944368"/>
            <a:ext cx="1493589" cy="420624"/>
          </a:xfrm>
          <a:prstGeom prst="roundRect">
            <a:avLst>
              <a:gd name="adj" fmla="val 47826"/>
            </a:avLst>
          </a:prstGeom>
          <a:solidFill>
            <a:srgbClr val="EAF2EE"/>
          </a:solidFill>
          <a:ln/>
        </p:spPr>
      </p:sp>
      <p:sp>
        <p:nvSpPr>
          <p:cNvPr id="513" name="Text P512"/>
          <p:cNvSpPr/>
          <p:nvPr/>
        </p:nvSpPr>
        <p:spPr bwMode="auto">
          <a:xfrm>
            <a:off x="6240710" y="2944368"/>
            <a:ext cx="1024128" cy="420624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105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Сколково</a:t>
            </a:r>
            <a:endParaRPr lang="en-US" sz="1050"/>
          </a:p>
        </p:txBody>
      </p:sp>
      <p:sp>
        <p:nvSpPr>
          <p:cNvPr id="514" name="Shape P514"/>
          <p:cNvSpPr/>
          <p:nvPr/>
        </p:nvSpPr>
        <p:spPr bwMode="auto">
          <a:xfrm>
            <a:off x="7552943" y="2944368"/>
            <a:ext cx="996696" cy="420624"/>
          </a:xfrm>
          <a:prstGeom prst="roundRect">
            <a:avLst>
              <a:gd name="adj" fmla="val 47826"/>
            </a:avLst>
          </a:prstGeom>
          <a:solidFill>
            <a:srgbClr val="EAF2EE"/>
          </a:solidFill>
          <a:ln/>
        </p:spPr>
      </p:sp>
      <p:sp>
        <p:nvSpPr>
          <p:cNvPr id="515" name="Text P514"/>
          <p:cNvSpPr/>
          <p:nvPr/>
        </p:nvSpPr>
        <p:spPr bwMode="auto">
          <a:xfrm>
            <a:off x="7872984" y="2944368"/>
            <a:ext cx="676656" cy="420624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105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РУДН</a:t>
            </a:r>
            <a:endParaRPr lang="en-US" sz="1050"/>
          </a:p>
        </p:txBody>
      </p:sp>
      <p:sp>
        <p:nvSpPr>
          <p:cNvPr id="516" name="Shape P516"/>
          <p:cNvSpPr/>
          <p:nvPr/>
        </p:nvSpPr>
        <p:spPr bwMode="auto">
          <a:xfrm>
            <a:off x="841248" y="3511296"/>
            <a:ext cx="1464776" cy="420624"/>
          </a:xfrm>
          <a:prstGeom prst="roundRect">
            <a:avLst>
              <a:gd name="adj" fmla="val 47826"/>
            </a:avLst>
          </a:prstGeom>
          <a:solidFill>
            <a:srgbClr val="EAF2EE"/>
          </a:solidFill>
          <a:ln/>
        </p:spPr>
      </p:sp>
      <p:sp>
        <p:nvSpPr>
          <p:cNvPr id="517" name="Text P516"/>
          <p:cNvSpPr/>
          <p:nvPr/>
        </p:nvSpPr>
        <p:spPr bwMode="auto">
          <a:xfrm>
            <a:off x="1322809" y="3511296"/>
            <a:ext cx="850392" cy="420624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105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ВНИИЗЖ</a:t>
            </a:r>
            <a:endParaRPr lang="en-US" sz="1050"/>
          </a:p>
        </p:txBody>
      </p:sp>
      <p:sp>
        <p:nvSpPr>
          <p:cNvPr id="518" name="Shape P518"/>
          <p:cNvSpPr/>
          <p:nvPr/>
        </p:nvSpPr>
        <p:spPr bwMode="auto">
          <a:xfrm>
            <a:off x="2441448" y="3511296"/>
            <a:ext cx="1527046" cy="420624"/>
          </a:xfrm>
          <a:prstGeom prst="roundRect">
            <a:avLst>
              <a:gd name="adj" fmla="val 47826"/>
            </a:avLst>
          </a:prstGeom>
          <a:solidFill>
            <a:srgbClr val="EAF2EE"/>
          </a:solidFill>
          <a:ln/>
        </p:spPr>
      </p:sp>
      <p:sp>
        <p:nvSpPr>
          <p:cNvPr id="519" name="Text P518"/>
          <p:cNvSpPr/>
          <p:nvPr/>
        </p:nvSpPr>
        <p:spPr bwMode="auto">
          <a:xfrm>
            <a:off x="2762107" y="3511296"/>
            <a:ext cx="1108647" cy="420624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105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Нацрыба</a:t>
            </a:r>
            <a:endParaRPr lang="en-US" sz="1050"/>
          </a:p>
        </p:txBody>
      </p:sp>
      <p:sp>
        <p:nvSpPr>
          <p:cNvPr id="520" name="Shape P520"/>
          <p:cNvSpPr/>
          <p:nvPr/>
        </p:nvSpPr>
        <p:spPr bwMode="auto">
          <a:xfrm>
            <a:off x="4114799" y="3511296"/>
            <a:ext cx="1476375" cy="420624"/>
          </a:xfrm>
          <a:prstGeom prst="roundRect">
            <a:avLst>
              <a:gd name="adj" fmla="val 47826"/>
            </a:avLst>
          </a:prstGeom>
          <a:solidFill>
            <a:srgbClr val="EAF2EE"/>
          </a:solidFill>
          <a:ln/>
        </p:spPr>
      </p:sp>
      <p:sp>
        <p:nvSpPr>
          <p:cNvPr id="521" name="Text P520"/>
          <p:cNvSpPr/>
          <p:nvPr/>
        </p:nvSpPr>
        <p:spPr bwMode="auto">
          <a:xfrm>
            <a:off x="4510207" y="3511296"/>
            <a:ext cx="937260" cy="420624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105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ЦОК АПК</a:t>
            </a:r>
            <a:endParaRPr lang="en-US" sz="1050"/>
          </a:p>
        </p:txBody>
      </p:sp>
      <p:sp>
        <p:nvSpPr>
          <p:cNvPr id="522" name="Shape P522"/>
          <p:cNvSpPr/>
          <p:nvPr/>
        </p:nvSpPr>
        <p:spPr bwMode="auto">
          <a:xfrm>
            <a:off x="5807819" y="3511296"/>
            <a:ext cx="2065164" cy="420624"/>
          </a:xfrm>
          <a:prstGeom prst="roundRect">
            <a:avLst>
              <a:gd name="adj" fmla="val 47826"/>
            </a:avLst>
          </a:prstGeom>
          <a:solidFill>
            <a:srgbClr val="EAF2EE"/>
          </a:solidFill>
          <a:ln/>
        </p:spPr>
      </p:sp>
      <p:sp>
        <p:nvSpPr>
          <p:cNvPr id="523" name="Text P522"/>
          <p:cNvSpPr/>
          <p:nvPr/>
        </p:nvSpPr>
        <p:spPr bwMode="auto">
          <a:xfrm>
            <a:off x="6292664" y="3511296"/>
            <a:ext cx="1458468" cy="420624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105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ФГБУ «ВНИИКР»</a:t>
            </a:r>
            <a:endParaRPr lang="en-US" sz="1050"/>
          </a:p>
        </p:txBody>
      </p:sp>
      <p:pic>
        <p:nvPicPr>
          <p:cNvPr id="1422256800" name="Рисунок 1422256799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060704" y="2449285"/>
            <a:ext cx="640079" cy="222918"/>
          </a:xfrm>
          <a:prstGeom prst="rect">
            <a:avLst/>
          </a:prstGeom>
        </p:spPr>
      </p:pic>
      <p:pic>
        <p:nvPicPr>
          <p:cNvPr id="388448756" name="Рисунок 388448755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4683476" y="2420735"/>
            <a:ext cx="360541" cy="355463"/>
          </a:xfrm>
          <a:prstGeom prst="rect">
            <a:avLst/>
          </a:prstGeom>
        </p:spPr>
      </p:pic>
      <p:pic>
        <p:nvPicPr>
          <p:cNvPr id="1766018159" name="Рисунок 1766018158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6158760" y="2487990"/>
            <a:ext cx="665273" cy="184213"/>
          </a:xfrm>
          <a:prstGeom prst="rect">
            <a:avLst/>
          </a:prstGeom>
        </p:spPr>
      </p:pic>
      <p:pic>
        <p:nvPicPr>
          <p:cNvPr id="164371011" name="Рисунок 164371010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8408184" y="2435010"/>
            <a:ext cx="276882" cy="276882"/>
          </a:xfrm>
          <a:prstGeom prst="rect">
            <a:avLst/>
          </a:prstGeom>
        </p:spPr>
      </p:pic>
      <p:pic>
        <p:nvPicPr>
          <p:cNvPr id="175601643" name="Рисунок 175601642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1032440" y="2980154"/>
            <a:ext cx="311727" cy="349049"/>
          </a:xfrm>
          <a:prstGeom prst="rect">
            <a:avLst/>
          </a:prstGeom>
        </p:spPr>
      </p:pic>
      <p:pic>
        <p:nvPicPr>
          <p:cNvPr id="119737378" name="Рисунок 119737377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3466337" y="3080176"/>
            <a:ext cx="730757" cy="149005"/>
          </a:xfrm>
          <a:prstGeom prst="rect">
            <a:avLst/>
          </a:prstGeom>
        </p:spPr>
      </p:pic>
      <p:pic>
        <p:nvPicPr>
          <p:cNvPr id="1785240798" name="Рисунок 1785240797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6024856" y="3020644"/>
            <a:ext cx="267808" cy="268070"/>
          </a:xfrm>
          <a:prstGeom prst="rect">
            <a:avLst/>
          </a:prstGeom>
        </p:spPr>
      </p:pic>
      <p:pic>
        <p:nvPicPr>
          <p:cNvPr id="1769171091" name="Рисунок 1769171090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7693565" y="3039344"/>
            <a:ext cx="247998" cy="230670"/>
          </a:xfrm>
          <a:prstGeom prst="rect">
            <a:avLst/>
          </a:prstGeom>
        </p:spPr>
      </p:pic>
      <p:pic>
        <p:nvPicPr>
          <p:cNvPr id="1066832061" name="Рисунок 1066832060"/>
          <p:cNvPicPr>
            <a:picLocks noChangeAspect="1"/>
          </p:cNvPicPr>
          <p:nvPr/>
        </p:nvPicPr>
        <p:blipFill>
          <a:blip r:embed="rId13"/>
          <a:stretch/>
        </p:blipFill>
        <p:spPr bwMode="auto">
          <a:xfrm>
            <a:off x="1032440" y="3619499"/>
            <a:ext cx="290369" cy="220429"/>
          </a:xfrm>
          <a:prstGeom prst="rect">
            <a:avLst/>
          </a:prstGeom>
        </p:spPr>
      </p:pic>
      <p:pic>
        <p:nvPicPr>
          <p:cNvPr id="611477894" name="Рисунок 611477893"/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2573655" y="3581449"/>
            <a:ext cx="280316" cy="280316"/>
          </a:xfrm>
          <a:prstGeom prst="rect">
            <a:avLst/>
          </a:prstGeom>
        </p:spPr>
      </p:pic>
      <p:pic>
        <p:nvPicPr>
          <p:cNvPr id="493885990" name="Рисунок 493885989"/>
          <p:cNvPicPr>
            <a:picLocks noChangeAspect="1"/>
          </p:cNvPicPr>
          <p:nvPr/>
        </p:nvPicPr>
        <p:blipFill>
          <a:blip r:embed="rId15"/>
          <a:stretch/>
        </p:blipFill>
        <p:spPr bwMode="auto">
          <a:xfrm>
            <a:off x="4315613" y="3582940"/>
            <a:ext cx="165299" cy="293548"/>
          </a:xfrm>
          <a:prstGeom prst="rect">
            <a:avLst/>
          </a:prstGeom>
        </p:spPr>
      </p:pic>
      <p:pic>
        <p:nvPicPr>
          <p:cNvPr id="1182672809" name="Рисунок 1182672808"/>
          <p:cNvPicPr>
            <a:picLocks noChangeAspect="1"/>
          </p:cNvPicPr>
          <p:nvPr/>
        </p:nvPicPr>
        <p:blipFill>
          <a:blip r:embed="rId16"/>
          <a:stretch/>
        </p:blipFill>
        <p:spPr bwMode="auto">
          <a:xfrm>
            <a:off x="6053328" y="3608817"/>
            <a:ext cx="150695" cy="2255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1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 bwMode="auto">
          <a:xfrm>
            <a:off x="841248" y="457200"/>
            <a:ext cx="1042416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150" b="1" spc="300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ФОРМАТЫ РАЗМЕЩЕНИЯ</a:t>
            </a:r>
            <a:endParaRPr lang="en-US" sz="1150"/>
          </a:p>
        </p:txBody>
      </p:sp>
      <p:sp>
        <p:nvSpPr>
          <p:cNvPr id="3" name="Text 1"/>
          <p:cNvSpPr/>
          <p:nvPr/>
        </p:nvSpPr>
        <p:spPr bwMode="auto">
          <a:xfrm>
            <a:off x="841248" y="749808"/>
            <a:ext cx="10515600" cy="9144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5000"/>
              </a:lnSpc>
              <a:buNone/>
              <a:defRPr/>
            </a:pPr>
            <a:r>
              <a:rPr lang="en-US" sz="26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Назовите задачу — </a:t>
            </a:r>
            <a:r>
              <a:rPr lang="en-US" sz="2600" b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формат подберём мы</a:t>
            </a:r>
            <a:endParaRPr lang="en-US" sz="260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5480617"/>
              </p:ext>
            </p:extLst>
          </p:nvPr>
        </p:nvGraphicFramePr>
        <p:xfrm>
          <a:off x="841248" y="1481328"/>
          <a:ext cx="10506456" cy="411480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060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Segoe UI"/>
                          <a:ea typeface="Segoe UI"/>
                          <a:cs typeface="Segoe UI"/>
                        </a:rPr>
                        <a:t>Задача бренда</a:t>
                      </a:r>
                      <a:endParaRPr lang="en-US" sz="120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73152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00684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Segoe UI"/>
                          <a:ea typeface="Segoe UI"/>
                          <a:cs typeface="Segoe UI"/>
                        </a:rPr>
                        <a:t>Что предложит редакция</a:t>
                      </a:r>
                      <a:endParaRPr lang="en-US" sz="120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73152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0068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 b="1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Доказать эффективность СЗР или семян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73152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05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Полевой спецпроект: демонстрационные посевы вместе с хозяйством, результаты в цифрах и серия публикаций — от научной статьи до видеоотчёта с поля</a:t>
                      </a:r>
                      <a:endParaRPr lang="en-US" sz="10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73152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 b="1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Вывести на рынок корма или добавки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73152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05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Материалы с зоотехниками и ветврачами: рационы, результаты кормления, разборы состава — то, по чему хозяйства выбирают поставщика</a:t>
                      </a:r>
                      <a:endParaRPr lang="en-US" sz="10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73152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 b="1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Ввести ветпрепарат в практику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73152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05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Схемы и протоколы применения, подготовленные с экспертами отрасли, плюс разборы реальных случаев — врач получает готовый алгоритм</a:t>
                      </a:r>
                      <a:endParaRPr lang="en-US" sz="10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73152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 b="1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Продать технику или оборудование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73152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050" dirty="0" err="1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Видео-тест-драйв</a:t>
                      </a:r>
                      <a:r>
                        <a:rPr lang="en-US" sz="1050" dirty="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 в </a:t>
                      </a:r>
                      <a:r>
                        <a:rPr lang="en-US" sz="1050" dirty="0" err="1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действующем</a:t>
                      </a:r>
                      <a:r>
                        <a:rPr lang="en-US" sz="1050" dirty="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 </a:t>
                      </a:r>
                      <a:r>
                        <a:rPr lang="en-US" sz="1050" dirty="0" err="1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хозяйстве</a:t>
                      </a:r>
                      <a:r>
                        <a:rPr lang="en-US" sz="1050" dirty="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: </a:t>
                      </a:r>
                      <a:r>
                        <a:rPr lang="en-US" sz="1050" dirty="0" err="1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машина</a:t>
                      </a:r>
                      <a:r>
                        <a:rPr lang="en-US" sz="1050" dirty="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 в </a:t>
                      </a:r>
                      <a:r>
                        <a:rPr lang="en-US" sz="1050" dirty="0" err="1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работе</a:t>
                      </a:r>
                      <a:r>
                        <a:rPr lang="en-US" sz="1050" dirty="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, </a:t>
                      </a:r>
                      <a:r>
                        <a:rPr lang="en-US" sz="1050" dirty="0" err="1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отзыв</a:t>
                      </a:r>
                      <a:r>
                        <a:rPr lang="en-US" sz="1050" dirty="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 </a:t>
                      </a:r>
                      <a:r>
                        <a:rPr lang="en-US" sz="1050" dirty="0" err="1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механизатора</a:t>
                      </a:r>
                      <a:r>
                        <a:rPr lang="en-US" sz="1050" dirty="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, </a:t>
                      </a:r>
                      <a:r>
                        <a:rPr lang="en-US" sz="1050" dirty="0" err="1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сравнение</a:t>
                      </a:r>
                      <a:r>
                        <a:rPr lang="en-US" sz="1050" dirty="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 с </a:t>
                      </a:r>
                      <a:r>
                        <a:rPr lang="en-US" sz="1050" dirty="0" err="1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аналогами</a:t>
                      </a:r>
                      <a:r>
                        <a:rPr lang="en-US" sz="1050" dirty="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 и </a:t>
                      </a:r>
                      <a:r>
                        <a:rPr lang="en-US" sz="1050" dirty="0" err="1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расчёт</a:t>
                      </a:r>
                      <a:r>
                        <a:rPr lang="en-US" sz="1050" dirty="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 </a:t>
                      </a:r>
                      <a:r>
                        <a:rPr lang="en-US" sz="1050" dirty="0" err="1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окупаемости</a:t>
                      </a:r>
                      <a:r>
                        <a:rPr lang="ru-RU" sz="1050" dirty="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, </a:t>
                      </a:r>
                      <a:r>
                        <a:rPr lang="en-US" sz="1050" dirty="0" err="1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включая</a:t>
                      </a:r>
                      <a:r>
                        <a:rPr lang="en-US" sz="1050" dirty="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 </a:t>
                      </a:r>
                      <a:r>
                        <a:rPr lang="en-US" sz="1050" dirty="0" err="1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оборудование</a:t>
                      </a:r>
                      <a:r>
                        <a:rPr lang="en-US" sz="1050" dirty="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 </a:t>
                      </a:r>
                      <a:r>
                        <a:rPr lang="en-US" sz="1050" dirty="0" err="1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для</a:t>
                      </a:r>
                      <a:r>
                        <a:rPr lang="en-US" sz="1050" dirty="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 </a:t>
                      </a:r>
                      <a:r>
                        <a:rPr lang="en-US" sz="1050" dirty="0" err="1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ферм</a:t>
                      </a:r>
                      <a:endParaRPr lang="en-US" sz="1050" dirty="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73152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 b="1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Продвинуть агро-ИТ и дроны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73152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05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Кейс внедрения на конкретном хозяйстве: сколько вложили, что автоматизировали, сколько сэкономили — аргументы в рублях</a:t>
                      </a:r>
                      <a:endParaRPr lang="en-US" sz="10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73152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 b="1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Продать финансовый продукт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73152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05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Разбор кредитных и страховых программ простым языком: что входит, как получить субсидию, где подводные камни — с комментариями юристов</a:t>
                      </a:r>
                      <a:endParaRPr lang="en-US" sz="10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73152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 b="1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Выйти на новые рынки и экспорт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73152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05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Аналитика цен, квот и логистики плюс материалы на четырёх языках, включая китайский и арабский, — для работы с зарубежными партнёрами</a:t>
                      </a:r>
                      <a:endParaRPr lang="en-US" sz="10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73152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 b="1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Укрепить имидж и GR-позиции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73152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050" dirty="0" err="1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Интервью</a:t>
                      </a:r>
                      <a:r>
                        <a:rPr lang="en-US" sz="1050" dirty="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 </a:t>
                      </a:r>
                      <a:r>
                        <a:rPr lang="en-US" sz="1050" dirty="0" err="1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первого</a:t>
                      </a:r>
                      <a:r>
                        <a:rPr lang="en-US" sz="1050" dirty="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 </a:t>
                      </a:r>
                      <a:r>
                        <a:rPr lang="en-US" sz="1050" dirty="0" err="1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лица</a:t>
                      </a:r>
                      <a:r>
                        <a:rPr lang="en-US" sz="1050" dirty="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, </a:t>
                      </a:r>
                      <a:r>
                        <a:rPr lang="en-US" sz="1050" dirty="0" err="1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постоянная</a:t>
                      </a:r>
                      <a:r>
                        <a:rPr lang="en-US" sz="1050" dirty="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 </a:t>
                      </a:r>
                      <a:r>
                        <a:rPr lang="en-US" sz="1050" dirty="0" err="1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экспертная</a:t>
                      </a:r>
                      <a:r>
                        <a:rPr lang="en-US" sz="1050" dirty="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 </a:t>
                      </a:r>
                      <a:r>
                        <a:rPr lang="en-US" sz="1050" dirty="0" err="1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колонка</a:t>
                      </a:r>
                      <a:r>
                        <a:rPr lang="en-US" sz="1050" dirty="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, </a:t>
                      </a:r>
                      <a:r>
                        <a:rPr lang="en-US" sz="1050" dirty="0" err="1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участие</a:t>
                      </a:r>
                      <a:r>
                        <a:rPr lang="en-US" sz="1050" dirty="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 в </a:t>
                      </a:r>
                      <a:r>
                        <a:rPr lang="en-US" sz="1050" dirty="0" err="1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отраслевых</a:t>
                      </a:r>
                      <a:r>
                        <a:rPr lang="en-US" sz="1050" dirty="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 </a:t>
                      </a:r>
                      <a:r>
                        <a:rPr lang="en-US" sz="1050" dirty="0" err="1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премиях</a:t>
                      </a:r>
                      <a:r>
                        <a:rPr lang="en-US" sz="1050" dirty="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 и </a:t>
                      </a:r>
                      <a:r>
                        <a:rPr lang="en-US" sz="1050" dirty="0" err="1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событиях</a:t>
                      </a:r>
                      <a:r>
                        <a:rPr lang="en-US" sz="1050" dirty="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 — </a:t>
                      </a:r>
                      <a:r>
                        <a:rPr lang="en-US" sz="1050" dirty="0" err="1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рядом</a:t>
                      </a:r>
                      <a:r>
                        <a:rPr lang="en-US" sz="1050" dirty="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 с </a:t>
                      </a:r>
                      <a:r>
                        <a:rPr lang="en-US" sz="1050" dirty="0" err="1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регуляторами</a:t>
                      </a:r>
                      <a:r>
                        <a:rPr lang="en-US" sz="1050" dirty="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 и </a:t>
                      </a:r>
                      <a:r>
                        <a:rPr lang="en-US" sz="1050" dirty="0" err="1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лидерами</a:t>
                      </a:r>
                      <a:r>
                        <a:rPr lang="en-US" sz="1050" dirty="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 </a:t>
                      </a:r>
                      <a:r>
                        <a:rPr lang="en-US" sz="1050" dirty="0" err="1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рынка</a:t>
                      </a:r>
                      <a:endParaRPr lang="en-US" sz="1050" dirty="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73152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 bwMode="auto">
          <a:xfrm>
            <a:off x="841248" y="6144768"/>
            <a:ext cx="10515600" cy="292608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050" i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Не нашли свою задачу? Форматы собираются под любой сегмент — от переработки до логистики: напишите, и редакция предложит решение. Рекламные материалы маркируются по закону.</a:t>
            </a:r>
            <a:endParaRPr lang="en-US" sz="1050"/>
          </a:p>
        </p:txBody>
      </p:sp>
      <p:sp>
        <p:nvSpPr>
          <p:cNvPr id="6" name="Text 3"/>
          <p:cNvSpPr/>
          <p:nvPr/>
        </p:nvSpPr>
        <p:spPr bwMode="auto">
          <a:xfrm>
            <a:off x="841248" y="6473952"/>
            <a:ext cx="320040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90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АГРОЭКСПЕРТ</a:t>
            </a: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 ·  медиакит 2026</a:t>
            </a:r>
            <a:endParaRPr lang="en-US" sz="900"/>
          </a:p>
        </p:txBody>
      </p:sp>
      <p:sp>
        <p:nvSpPr>
          <p:cNvPr id="7" name="Text 4"/>
          <p:cNvSpPr/>
          <p:nvPr/>
        </p:nvSpPr>
        <p:spPr bwMode="auto">
          <a:xfrm>
            <a:off x="4114800" y="6473952"/>
            <a:ext cx="3959352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agroexpert.press</a:t>
            </a:r>
            <a:endParaRPr lang="en-US" sz="900"/>
          </a:p>
        </p:txBody>
      </p:sp>
      <p:sp>
        <p:nvSpPr>
          <p:cNvPr id="8" name="Text 5"/>
          <p:cNvSpPr/>
          <p:nvPr/>
        </p:nvSpPr>
        <p:spPr bwMode="auto">
          <a:xfrm>
            <a:off x="10799064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r">
              <a:buNone/>
              <a:defRPr/>
            </a:pP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11</a:t>
            </a:r>
            <a:endParaRPr lang="en-US" sz="9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1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 bwMode="auto">
          <a:xfrm>
            <a:off x="841248" y="457200"/>
            <a:ext cx="1042416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150" b="1" spc="300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ПРАЙС-ЛИСТ · 1 ИЗ 4</a:t>
            </a:r>
            <a:endParaRPr lang="en-US" sz="1150"/>
          </a:p>
        </p:txBody>
      </p:sp>
      <p:sp>
        <p:nvSpPr>
          <p:cNvPr id="3" name="Text 1"/>
          <p:cNvSpPr/>
          <p:nvPr/>
        </p:nvSpPr>
        <p:spPr bwMode="auto">
          <a:xfrm>
            <a:off x="841248" y="749808"/>
            <a:ext cx="10515600" cy="9144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5000"/>
              </a:lnSpc>
              <a:buNone/>
              <a:defRPr/>
            </a:pPr>
            <a:r>
              <a:rPr lang="en-US" sz="26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Публикации </a:t>
            </a:r>
            <a:r>
              <a:rPr lang="en-US" sz="2600" b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и соцсети</a:t>
            </a:r>
            <a:endParaRPr lang="en-US" sz="2600"/>
          </a:p>
        </p:txBody>
      </p:sp>
      <p:sp>
        <p:nvSpPr>
          <p:cNvPr id="4" name="Text 2"/>
          <p:cNvSpPr/>
          <p:nvPr/>
        </p:nvSpPr>
        <p:spPr bwMode="auto">
          <a:xfrm>
            <a:off x="841248" y="1554480"/>
            <a:ext cx="10515600" cy="566928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8000"/>
              </a:lnSpc>
              <a:buNone/>
              <a:defRPr/>
            </a:pPr>
            <a:r>
              <a:rPr lang="en-US" sz="12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Расценки для предварительного расчёта. Базовые форматы выходят уже через один рабочий день после согласования.</a:t>
            </a:r>
            <a:endParaRPr lang="en-US" sz="1200"/>
          </a:p>
        </p:txBody>
      </p:sp>
      <p:graphicFrame>
        <p:nvGraphicFramePr>
          <p:cNvPr id="13" name="Table 0"/>
          <p:cNvGraphicFramePr>
            <a:graphicFrameLocks noGrp="1"/>
          </p:cNvGraphicFramePr>
          <p:nvPr/>
        </p:nvGraphicFramePr>
        <p:xfrm>
          <a:off x="841248" y="2240280"/>
          <a:ext cx="5120640" cy="2487168"/>
        </p:xfrm>
        <a:graphic>
          <a:graphicData uri="http://schemas.openxmlformats.org/drawingml/2006/table">
            <a:tbl>
              <a:tblPr/>
              <a:tblGrid>
                <a:gridCol w="33796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1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Segoe UI"/>
                          <a:ea typeface="Segoe UI"/>
                          <a:cs typeface="Segoe UI"/>
                        </a:rPr>
                        <a:t>Публикации</a:t>
                      </a:r>
                      <a:endParaRPr lang="en-US" sz="120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64008" marB="64008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00684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Segoe UI"/>
                          <a:ea typeface="Segoe UI"/>
                          <a:cs typeface="Segoe UI"/>
                        </a:rPr>
                        <a:t>Стоимость</a:t>
                      </a:r>
                      <a:endParaRPr lang="en-US" sz="120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64008" marB="64008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0068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Новость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ru-RU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40</a:t>
                      </a: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Комментарий эксперта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ru-RU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50</a:t>
                      </a: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Авторская колонка эксперта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ru-RU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6</a:t>
                      </a: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0 000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SEO-статья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ru-RU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50</a:t>
                      </a: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Коммерческая статья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ru-RU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6</a:t>
                      </a: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0 000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Текстовое интервью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ru-RU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7</a:t>
                      </a: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0 000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ru-RU" sz="1150">
                          <a:latin typeface="Segoe UI"/>
                          <a:ea typeface="Segoe UI"/>
                          <a:cs typeface="Segoe UI"/>
                        </a:rPr>
                        <a:t>Пакет новостей (5 шт)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ru-RU" sz="1150">
                          <a:latin typeface="Segoe UI"/>
                          <a:ea typeface="Segoe UI"/>
                          <a:cs typeface="Segoe UI"/>
                        </a:rPr>
                        <a:t>160 000 р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5" name="Table 1"/>
          <p:cNvGraphicFramePr>
            <a:graphicFrameLocks noGrp="1"/>
          </p:cNvGraphicFramePr>
          <p:nvPr/>
        </p:nvGraphicFramePr>
        <p:xfrm>
          <a:off x="6263640" y="2240280"/>
          <a:ext cx="5120640" cy="1554480"/>
        </p:xfrm>
        <a:graphic>
          <a:graphicData uri="http://schemas.openxmlformats.org/drawingml/2006/table">
            <a:tbl>
              <a:tblPr/>
              <a:tblGrid>
                <a:gridCol w="33796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1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Segoe UI"/>
                          <a:ea typeface="Segoe UI"/>
                          <a:cs typeface="Segoe UI"/>
                        </a:rPr>
                        <a:t>Соцсети</a:t>
                      </a:r>
                      <a:endParaRPr lang="en-US" sz="120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64008" marB="64008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00684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Segoe UI"/>
                          <a:ea typeface="Segoe UI"/>
                          <a:cs typeface="Segoe UI"/>
                        </a:rPr>
                        <a:t>Стоимость</a:t>
                      </a:r>
                      <a:endParaRPr lang="en-US" sz="120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64008" marB="64008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0068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Пост Telegram / ВКонтакте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20 000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Серия постов (5)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ru-RU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8</a:t>
                      </a: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0 000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Рилс / короткое видео</a:t>
                      </a:r>
                      <a:r>
                        <a:rPr lang="ru-RU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 (готовое)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ru-RU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7</a:t>
                      </a: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0 000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7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181303"/>
              </p:ext>
            </p:extLst>
          </p:nvPr>
        </p:nvGraphicFramePr>
        <p:xfrm>
          <a:off x="6263640" y="4224528"/>
          <a:ext cx="5120640" cy="932688"/>
        </p:xfrm>
        <a:graphic>
          <a:graphicData uri="http://schemas.openxmlformats.org/drawingml/2006/table">
            <a:tbl>
              <a:tblPr/>
              <a:tblGrid>
                <a:gridCol w="33796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1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Segoe UI"/>
                          <a:ea typeface="Segoe UI"/>
                          <a:cs typeface="Segoe UI"/>
                        </a:rPr>
                        <a:t>Стратегия</a:t>
                      </a:r>
                      <a:endParaRPr lang="en-US" sz="120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64008" marB="64008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00684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Segoe UI"/>
                          <a:ea typeface="Segoe UI"/>
                          <a:cs typeface="Segoe UI"/>
                        </a:rPr>
                        <a:t>Стоимость</a:t>
                      </a:r>
                      <a:endParaRPr lang="en-US" sz="120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64008" marB="64008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0068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 dirty="0" err="1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Медиааудит</a:t>
                      </a:r>
                      <a:r>
                        <a:rPr lang="en-US" sz="1150" dirty="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 </a:t>
                      </a:r>
                      <a:r>
                        <a:rPr lang="en-US" sz="1150" dirty="0" err="1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присутствия</a:t>
                      </a:r>
                      <a:r>
                        <a:rPr lang="en-US" sz="1150" dirty="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 </a:t>
                      </a:r>
                      <a:r>
                        <a:rPr lang="en-US" sz="1150" dirty="0" err="1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бренда</a:t>
                      </a:r>
                      <a:endParaRPr lang="en-US" sz="1150" dirty="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от </a:t>
                      </a:r>
                      <a:r>
                        <a:rPr lang="ru-RU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10</a:t>
                      </a: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0 000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Годовой медиаплан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150" b="1" dirty="0" err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от</a:t>
                      </a:r>
                      <a:r>
                        <a:rPr lang="en-US" sz="1150" b="1" dirty="0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 </a:t>
                      </a:r>
                      <a:r>
                        <a:rPr lang="ru-RU" sz="1150" b="1" dirty="0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65 </a:t>
                      </a:r>
                      <a:r>
                        <a:rPr lang="en-US" sz="1150" b="1" dirty="0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000 ₽</a:t>
                      </a:r>
                      <a:endParaRPr lang="en-US" sz="1150" dirty="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Text 5"/>
          <p:cNvSpPr/>
          <p:nvPr/>
        </p:nvSpPr>
        <p:spPr bwMode="auto">
          <a:xfrm>
            <a:off x="841248" y="6473952"/>
            <a:ext cx="320040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90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АГРОЭКСПЕРТ</a:t>
            </a: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 ·  медиакит 2026</a:t>
            </a:r>
            <a:endParaRPr lang="en-US" sz="900"/>
          </a:p>
        </p:txBody>
      </p:sp>
      <p:sp>
        <p:nvSpPr>
          <p:cNvPr id="11" name="Text 6"/>
          <p:cNvSpPr/>
          <p:nvPr/>
        </p:nvSpPr>
        <p:spPr bwMode="auto">
          <a:xfrm>
            <a:off x="4114800" y="6473952"/>
            <a:ext cx="3959352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Не является публичной офертой · цены без НДС (УСН)</a:t>
            </a:r>
            <a:endParaRPr lang="en-US" sz="900"/>
          </a:p>
        </p:txBody>
      </p:sp>
      <p:sp>
        <p:nvSpPr>
          <p:cNvPr id="12" name="Text 7"/>
          <p:cNvSpPr/>
          <p:nvPr/>
        </p:nvSpPr>
        <p:spPr bwMode="auto">
          <a:xfrm>
            <a:off x="10799064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r">
              <a:buNone/>
              <a:defRPr/>
            </a:pP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12</a:t>
            </a:r>
            <a:endParaRPr lang="en-US" sz="9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1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 bwMode="auto">
          <a:xfrm>
            <a:off x="841248" y="457200"/>
            <a:ext cx="1042416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150" b="1" spc="300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ПРАЙС-ЛИСТ · 2 ИЗ 4</a:t>
            </a:r>
            <a:endParaRPr lang="en-US" sz="1150"/>
          </a:p>
        </p:txBody>
      </p:sp>
      <p:sp>
        <p:nvSpPr>
          <p:cNvPr id="3" name="Text 1"/>
          <p:cNvSpPr/>
          <p:nvPr/>
        </p:nvSpPr>
        <p:spPr bwMode="auto">
          <a:xfrm>
            <a:off x="841248" y="749808"/>
            <a:ext cx="10515600" cy="9144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5000"/>
              </a:lnSpc>
              <a:buNone/>
              <a:defRPr/>
            </a:pPr>
            <a:r>
              <a:rPr lang="en-US" sz="26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Видео, вебинары </a:t>
            </a:r>
            <a:r>
              <a:rPr lang="en-US" sz="2600" b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и готовые программы</a:t>
            </a:r>
            <a:endParaRPr lang="en-US" sz="2600"/>
          </a:p>
        </p:txBody>
      </p:sp>
      <p:sp>
        <p:nvSpPr>
          <p:cNvPr id="4" name="Text 2"/>
          <p:cNvSpPr/>
          <p:nvPr/>
        </p:nvSpPr>
        <p:spPr bwMode="auto">
          <a:xfrm>
            <a:off x="841248" y="1554480"/>
            <a:ext cx="10515600" cy="566928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8000"/>
              </a:lnSpc>
              <a:buNone/>
              <a:defRPr/>
            </a:pPr>
            <a:r>
              <a:rPr lang="en-US" sz="12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Все цены — «от»: финальный пакет собираем под задачу. Спецпроекты и видео — от двух-трёх недель производства. Готовые программы — это связка форматов со скидкой: статьи, соцсети, вебинары и видео в одном контракте.</a:t>
            </a:r>
            <a:endParaRPr lang="en-US" sz="1200"/>
          </a:p>
        </p:txBody>
      </p:sp>
      <p:graphicFrame>
        <p:nvGraphicFramePr>
          <p:cNvPr id="27" name="Table 1"/>
          <p:cNvGraphicFramePr>
            <a:graphicFrameLocks noGrp="1"/>
          </p:cNvGraphicFramePr>
          <p:nvPr/>
        </p:nvGraphicFramePr>
        <p:xfrm>
          <a:off x="841248" y="4224528"/>
          <a:ext cx="5120640" cy="1554480"/>
        </p:xfrm>
        <a:graphic>
          <a:graphicData uri="http://schemas.openxmlformats.org/drawingml/2006/table">
            <a:tbl>
              <a:tblPr/>
              <a:tblGrid>
                <a:gridCol w="33796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1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Segoe UI"/>
                          <a:ea typeface="Segoe UI"/>
                          <a:cs typeface="Segoe UI"/>
                        </a:rPr>
                        <a:t>Готовые программы</a:t>
                      </a:r>
                      <a:endParaRPr lang="en-US" sz="120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64008" marB="64008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00684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Segoe UI"/>
                          <a:ea typeface="Segoe UI"/>
                          <a:cs typeface="Segoe UI"/>
                        </a:rPr>
                        <a:t>Стоимость</a:t>
                      </a:r>
                      <a:endParaRPr lang="en-US" sz="120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64008" marB="64008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0068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«Старт узнаваемости» · месяц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от 220 000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«Экспертное присутствие» · месяц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от 435 000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«Инфополе компании» · квартал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от 1 450 000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«Партнёр года» · год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индивидуально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0" name="Table 2"/>
          <p:cNvGraphicFramePr>
            <a:graphicFrameLocks noGrp="1"/>
          </p:cNvGraphicFramePr>
          <p:nvPr/>
        </p:nvGraphicFramePr>
        <p:xfrm>
          <a:off x="6263640" y="2240280"/>
          <a:ext cx="5120640" cy="2176272"/>
        </p:xfrm>
        <a:graphic>
          <a:graphicData uri="http://schemas.openxmlformats.org/drawingml/2006/table">
            <a:tbl>
              <a:tblPr/>
              <a:tblGrid>
                <a:gridCol w="33796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1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Segoe UI"/>
                          <a:ea typeface="Segoe UI"/>
                          <a:cs typeface="Segoe UI"/>
                        </a:rPr>
                        <a:t>Вебинары</a:t>
                      </a:r>
                      <a:endParaRPr lang="en-US" sz="120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64008" marB="64008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00684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Segoe UI"/>
                          <a:ea typeface="Segoe UI"/>
                          <a:cs typeface="Segoe UI"/>
                        </a:rPr>
                        <a:t>Стоимость</a:t>
                      </a:r>
                      <a:endParaRPr lang="en-US" sz="120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64008" marB="64008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0068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Экспертный вход · «Гость»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от 75 000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Экспертный вход · «Эксперт+»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от 100 000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Экспертный вход · «Весь эфир»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от 200 000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Спонсорский вход · «Упоминание»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от 70 000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Спонсорский вход · «Интеграция»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от 100 000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Спонсорский вход · «Генеральный»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от 300 000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Shape 3"/>
          <p:cNvSpPr/>
          <p:nvPr/>
        </p:nvSpPr>
        <p:spPr bwMode="auto">
          <a:xfrm>
            <a:off x="6263640" y="5029200"/>
            <a:ext cx="5120640" cy="868680"/>
          </a:xfrm>
          <a:prstGeom prst="roundRect">
            <a:avLst>
              <a:gd name="adj" fmla="val 9474"/>
            </a:avLst>
          </a:prstGeom>
          <a:solidFill>
            <a:srgbClr val="EAF2EE"/>
          </a:solidFill>
          <a:ln/>
        </p:spPr>
      </p:sp>
      <p:sp>
        <p:nvSpPr>
          <p:cNvPr id="9" name="Text 4"/>
          <p:cNvSpPr/>
          <p:nvPr/>
        </p:nvSpPr>
        <p:spPr bwMode="auto">
          <a:xfrm>
            <a:off x="6537960" y="5029200"/>
            <a:ext cx="4572000" cy="86868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lnSpc>
                <a:spcPct val="114999"/>
              </a:lnSpc>
              <a:buNone/>
              <a:defRPr/>
            </a:pPr>
            <a:r>
              <a:rPr lang="en-US" sz="1150" b="1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Инфопартнёрство</a:t>
            </a:r>
            <a:r>
              <a:rPr lang="en-US" sz="1150" b="1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150" b="1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мероприятий</a:t>
            </a:r>
            <a:r>
              <a:rPr lang="en-US" sz="1150" b="1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: </a:t>
            </a:r>
            <a:r>
              <a:rPr lang="en-US" sz="1150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анонс</a:t>
            </a:r>
            <a:r>
              <a:rPr lang="en-US" sz="1150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, </a:t>
            </a:r>
            <a:r>
              <a:rPr lang="en-US" sz="1150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пресс-офис</a:t>
            </a:r>
            <a:r>
              <a:rPr lang="en-US" sz="1150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, </a:t>
            </a:r>
            <a:r>
              <a:rPr lang="en-US" sz="1150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съёмка</a:t>
            </a:r>
            <a:r>
              <a:rPr lang="en-US" sz="1150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, </a:t>
            </a:r>
            <a:r>
              <a:rPr lang="en-US" sz="1150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стрим</a:t>
            </a:r>
            <a:r>
              <a:rPr lang="en-US" sz="1150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 и </a:t>
            </a:r>
            <a:r>
              <a:rPr lang="en-US" sz="1150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пострелиз</a:t>
            </a:r>
            <a:r>
              <a:rPr lang="en-US" sz="1150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 — </a:t>
            </a:r>
            <a:r>
              <a:rPr lang="en-US" sz="1150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расчёт</a:t>
            </a:r>
            <a:r>
              <a:rPr lang="en-US" sz="1150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150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под</a:t>
            </a:r>
            <a:r>
              <a:rPr lang="en-US" sz="1150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150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событие</a:t>
            </a:r>
            <a:r>
              <a:rPr lang="en-US" sz="1150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.</a:t>
            </a:r>
            <a:endParaRPr lang="en-US" sz="1150" dirty="0"/>
          </a:p>
        </p:txBody>
      </p:sp>
      <p:sp>
        <p:nvSpPr>
          <p:cNvPr id="10" name="Text 5"/>
          <p:cNvSpPr/>
          <p:nvPr/>
        </p:nvSpPr>
        <p:spPr bwMode="auto">
          <a:xfrm>
            <a:off x="841248" y="6473952"/>
            <a:ext cx="320040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90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АГРОЭКСПЕРТ</a:t>
            </a: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 ·  медиакит 2026</a:t>
            </a:r>
            <a:endParaRPr lang="en-US" sz="900"/>
          </a:p>
        </p:txBody>
      </p:sp>
      <p:sp>
        <p:nvSpPr>
          <p:cNvPr id="11" name="Text 6"/>
          <p:cNvSpPr/>
          <p:nvPr/>
        </p:nvSpPr>
        <p:spPr bwMode="auto">
          <a:xfrm>
            <a:off x="4114800" y="6473952"/>
            <a:ext cx="3959352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Не является публичной офертой · цены без НДС (УСН)</a:t>
            </a:r>
            <a:endParaRPr lang="en-US" sz="900"/>
          </a:p>
        </p:txBody>
      </p:sp>
      <p:sp>
        <p:nvSpPr>
          <p:cNvPr id="12" name="Text 7"/>
          <p:cNvSpPr/>
          <p:nvPr/>
        </p:nvSpPr>
        <p:spPr bwMode="auto">
          <a:xfrm>
            <a:off x="10799064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r">
              <a:buNone/>
              <a:defRPr/>
            </a:pP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13</a:t>
            </a:r>
            <a:endParaRPr lang="en-US" sz="900"/>
          </a:p>
        </p:txBody>
      </p:sp>
      <p:sp>
        <p:nvSpPr>
          <p:cNvPr id="50" name="Video Teaser BG"/>
          <p:cNvSpPr/>
          <p:nvPr/>
        </p:nvSpPr>
        <p:spPr bwMode="auto">
          <a:xfrm>
            <a:off x="841248" y="2136572"/>
            <a:ext cx="5120640" cy="1785948"/>
          </a:xfrm>
          <a:prstGeom prst="roundRect">
            <a:avLst>
              <a:gd name="adj" fmla="val 9474"/>
            </a:avLst>
          </a:prstGeom>
          <a:solidFill>
            <a:srgbClr val="EAF2EE"/>
          </a:solidFill>
          <a:ln/>
        </p:spPr>
      </p:sp>
      <p:sp>
        <p:nvSpPr>
          <p:cNvPr id="51" name="Video Teaser Text"/>
          <p:cNvSpPr/>
          <p:nvPr/>
        </p:nvSpPr>
        <p:spPr bwMode="auto">
          <a:xfrm>
            <a:off x="1115568" y="2410892"/>
            <a:ext cx="4572000" cy="1237308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30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Видео под ключ</a:t>
            </a:r>
            <a:endParaRPr lang="en-US" sz="1300"/>
          </a:p>
          <a:p>
            <a:pPr marL="0" indent="0">
              <a:spcBef>
                <a:spcPts val="800"/>
              </a:spcBef>
              <a:buNone/>
              <a:defRPr/>
            </a:pPr>
            <a:r>
              <a:rPr lang="en-US" sz="115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Экспертные интервью, репортажи и ролики — сценарий, съёмка, монтаж и размещение с анонсом в VK, Дзен и Telegram. Стоимость — от 135 000 ₽. Подробный прайс — на следующей странице.</a:t>
            </a:r>
            <a:endParaRPr lang="en-US" sz="115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1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 bwMode="auto">
          <a:xfrm>
            <a:off x="841248" y="457200"/>
            <a:ext cx="1042416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150" b="1" spc="300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ПРАЙС-ЛИСТ · 3 ИЗ 4</a:t>
            </a:r>
            <a:endParaRPr lang="en-US" sz="1150"/>
          </a:p>
        </p:txBody>
      </p:sp>
      <p:sp>
        <p:nvSpPr>
          <p:cNvPr id="3" name="Text 1"/>
          <p:cNvSpPr/>
          <p:nvPr/>
        </p:nvSpPr>
        <p:spPr bwMode="auto">
          <a:xfrm>
            <a:off x="841248" y="749808"/>
            <a:ext cx="10515600" cy="9144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5000"/>
              </a:lnSpc>
              <a:buNone/>
              <a:defRPr/>
            </a:pPr>
            <a:r>
              <a:rPr lang="en-US" sz="26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Видео </a:t>
            </a:r>
            <a:r>
              <a:rPr lang="en-US" sz="2600" b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под ключ</a:t>
            </a:r>
            <a:endParaRPr lang="en-US" sz="2600"/>
          </a:p>
        </p:txBody>
      </p:sp>
      <p:sp>
        <p:nvSpPr>
          <p:cNvPr id="4" name="Text 2"/>
          <p:cNvSpPr/>
          <p:nvPr/>
        </p:nvSpPr>
        <p:spPr bwMode="auto">
          <a:xfrm>
            <a:off x="841248" y="1554480"/>
            <a:ext cx="10515600" cy="566928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8000"/>
              </a:lnSpc>
              <a:buNone/>
              <a:defRPr/>
            </a:pPr>
            <a:r>
              <a:rPr lang="en-US" sz="12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Полный цикл производства — сценарий, съёмка, монтаж, текстовое оформление и размещение с анонсом в VK, Дзен и Telegram. Сроки — от двух-трёх недель после согласования сценария.</a:t>
            </a:r>
            <a:endParaRPr lang="en-US" sz="1200"/>
          </a:p>
        </p:txBody>
      </p:sp>
      <p:sp>
        <p:nvSpPr>
          <p:cNvPr id="10" name="Text 5"/>
          <p:cNvSpPr/>
          <p:nvPr/>
        </p:nvSpPr>
        <p:spPr bwMode="auto">
          <a:xfrm>
            <a:off x="841248" y="6473952"/>
            <a:ext cx="320040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90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АГРОЭКСПЕРТ</a:t>
            </a: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 ·  медиакит 2026</a:t>
            </a:r>
            <a:endParaRPr lang="en-US" sz="900"/>
          </a:p>
        </p:txBody>
      </p:sp>
      <p:sp>
        <p:nvSpPr>
          <p:cNvPr id="11" name="Text 6"/>
          <p:cNvSpPr/>
          <p:nvPr/>
        </p:nvSpPr>
        <p:spPr bwMode="auto">
          <a:xfrm>
            <a:off x="4114800" y="6473952"/>
            <a:ext cx="3959352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Не является публичной офертой · цены без НДС (УСН)</a:t>
            </a:r>
            <a:endParaRPr lang="en-US" sz="900"/>
          </a:p>
        </p:txBody>
      </p:sp>
      <p:sp>
        <p:nvSpPr>
          <p:cNvPr id="12" name="Text 7"/>
          <p:cNvSpPr/>
          <p:nvPr/>
        </p:nvSpPr>
        <p:spPr bwMode="auto">
          <a:xfrm>
            <a:off x="10799064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r">
              <a:buNone/>
              <a:defRPr/>
            </a:pP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14</a:t>
            </a:r>
            <a:endParaRPr lang="en-US" sz="900"/>
          </a:p>
        </p:txBody>
      </p:sp>
      <p:graphicFrame>
        <p:nvGraphicFramePr>
          <p:cNvPr id="60" name="Video Price Tabl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8753869"/>
              </p:ext>
            </p:extLst>
          </p:nvPr>
        </p:nvGraphicFramePr>
        <p:xfrm>
          <a:off x="841248" y="2260000"/>
          <a:ext cx="10515600" cy="2831016"/>
        </p:xfrm>
        <a:graphic>
          <a:graphicData uri="http://schemas.openxmlformats.org/drawingml/2006/table">
            <a:tbl>
              <a:tblPr/>
              <a:tblGrid>
                <a:gridCol w="2839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32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Segoe UI"/>
                          <a:ea typeface="Segoe UI"/>
                          <a:cs typeface="Segoe UI"/>
                        </a:rPr>
                        <a:t>ВИДЕО ПОД КЛЮЧ</a:t>
                      </a:r>
                      <a:endParaRPr lang="en-US" sz="120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00684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endParaRPr lang="en-US" sz="120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00684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Segoe UI"/>
                          <a:ea typeface="Segoe UI"/>
                          <a:cs typeface="Segoe UI"/>
                        </a:rPr>
                        <a:t>СТОИМОСТЬ</a:t>
                      </a:r>
                      <a:endParaRPr lang="en-US" sz="120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0068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24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 dirty="0" err="1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Видеоинтервью</a:t>
                      </a:r>
                      <a:r>
                        <a:rPr lang="en-US" sz="1150" dirty="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 с </a:t>
                      </a:r>
                      <a:r>
                        <a:rPr lang="en-US" sz="1150" dirty="0" err="1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представителем</a:t>
                      </a:r>
                      <a:r>
                        <a:rPr lang="en-US" sz="1150" dirty="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 </a:t>
                      </a:r>
                      <a:r>
                        <a:rPr lang="en-US" sz="1150" dirty="0" err="1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компании</a:t>
                      </a:r>
                      <a:endParaRPr lang="en-US" sz="1150" dirty="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05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Подготовка, съёмка, монтаж, текстовое оформление + размещение на главной портала с анонсом в VK, Дзен, Telegram</a:t>
                      </a:r>
                      <a:endParaRPr lang="en-US" sz="10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от 135 000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24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Видеоинтервью / репортаж на мероприятии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05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Съёмка на событии, монтаж и публикация на площадках издания</a:t>
                      </a:r>
                      <a:endParaRPr lang="en-US" sz="10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от 150 000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24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Видеоинтервью / репортаж с выездом к клиенту (МСК / МО)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05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Выезд съёмочной группы на площадку клиента, полный цикл производства</a:t>
                      </a:r>
                      <a:endParaRPr lang="en-US" sz="10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от 290 000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24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Видеосюжет / ролик / фильм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05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Создание и размещение видео: подготовка, съёмка, монтаж, текстовое оформление + анонс в VK, Дзен, Telegram</a:t>
                      </a:r>
                      <a:endParaRPr lang="en-US" sz="10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от 300 000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24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Видеообзор производства / GMP-инструкция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050">
                          <a:solidFill>
                            <a:srgbClr val="36433C"/>
                          </a:solidFill>
                          <a:latin typeface="Segoe UI"/>
                          <a:ea typeface="Segoe UI"/>
                          <a:cs typeface="Segoe UI"/>
                        </a:rPr>
                        <a:t>Съёмка на производстве, экспертный сценарий, монтаж под ключ</a:t>
                      </a:r>
                      <a:endParaRPr lang="en-US" sz="10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150" b="1" dirty="0" err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от</a:t>
                      </a:r>
                      <a:r>
                        <a:rPr lang="en-US" sz="1150" b="1" dirty="0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 500 000 ₽</a:t>
                      </a:r>
                      <a:endParaRPr lang="en-US" sz="1150" dirty="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1" name="Note BG"/>
          <p:cNvSpPr/>
          <p:nvPr/>
        </p:nvSpPr>
        <p:spPr bwMode="auto">
          <a:xfrm>
            <a:off x="841248" y="5341016"/>
            <a:ext cx="10515600" cy="600000"/>
          </a:xfrm>
          <a:prstGeom prst="roundRect">
            <a:avLst>
              <a:gd name="adj" fmla="val 9474"/>
            </a:avLst>
          </a:prstGeom>
          <a:solidFill>
            <a:srgbClr val="EAF2EE"/>
          </a:solidFill>
          <a:ln/>
        </p:spPr>
      </p:sp>
      <p:sp>
        <p:nvSpPr>
          <p:cNvPr id="62" name="Note Text"/>
          <p:cNvSpPr/>
          <p:nvPr/>
        </p:nvSpPr>
        <p:spPr bwMode="auto">
          <a:xfrm>
            <a:off x="1115568" y="5341016"/>
            <a:ext cx="9966960" cy="6000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lnSpc>
                <a:spcPct val="114999"/>
              </a:lnSpc>
              <a:buNone/>
              <a:defRPr/>
            </a:pPr>
            <a:r>
              <a:rPr lang="en-US" sz="115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Что входит по умолчанию: </a:t>
            </a:r>
            <a:r>
              <a:rPr lang="en-US" sz="115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экспертный сценарий, согласование этапов и финальная правка ролика перед публикацией.</a:t>
            </a:r>
            <a:endParaRPr lang="en-US" sz="115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1342872" name="Text 0"/>
          <p:cNvSpPr/>
          <p:nvPr/>
        </p:nvSpPr>
        <p:spPr bwMode="auto">
          <a:xfrm>
            <a:off x="841248" y="457200"/>
            <a:ext cx="1042416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150" b="1" spc="300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ПРАЙС-ЛИСТ · 3 ИЗ 4</a:t>
            </a:r>
            <a:endParaRPr lang="en-US" sz="1150"/>
          </a:p>
        </p:txBody>
      </p:sp>
      <p:sp>
        <p:nvSpPr>
          <p:cNvPr id="643359582" name="Text 1"/>
          <p:cNvSpPr/>
          <p:nvPr/>
        </p:nvSpPr>
        <p:spPr bwMode="auto">
          <a:xfrm>
            <a:off x="841248" y="749808"/>
            <a:ext cx="10515600" cy="9144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5000"/>
              </a:lnSpc>
              <a:buNone/>
              <a:defRPr/>
            </a:pPr>
            <a:r>
              <a:rPr lang="en-US" sz="26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Видео </a:t>
            </a:r>
            <a:r>
              <a:rPr lang="en-US" sz="2600" b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под ключ</a:t>
            </a:r>
            <a:endParaRPr lang="en-US" sz="2600"/>
          </a:p>
        </p:txBody>
      </p:sp>
      <p:sp>
        <p:nvSpPr>
          <p:cNvPr id="327294525" name="Text 5"/>
          <p:cNvSpPr/>
          <p:nvPr/>
        </p:nvSpPr>
        <p:spPr bwMode="auto">
          <a:xfrm>
            <a:off x="841248" y="6473952"/>
            <a:ext cx="320040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90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АГРОЭКСПЕРТ</a:t>
            </a: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 ·  медиакит 2026</a:t>
            </a:r>
            <a:endParaRPr lang="en-US" sz="900"/>
          </a:p>
        </p:txBody>
      </p:sp>
      <p:sp>
        <p:nvSpPr>
          <p:cNvPr id="1887911122" name="Text 6"/>
          <p:cNvSpPr/>
          <p:nvPr/>
        </p:nvSpPr>
        <p:spPr bwMode="auto">
          <a:xfrm>
            <a:off x="4114800" y="6473952"/>
            <a:ext cx="3959352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Не является публичной офертой · цены без НДС (УСН)</a:t>
            </a:r>
            <a:endParaRPr lang="en-US" sz="900"/>
          </a:p>
        </p:txBody>
      </p:sp>
      <p:sp>
        <p:nvSpPr>
          <p:cNvPr id="1219404643" name="Text 7"/>
          <p:cNvSpPr/>
          <p:nvPr/>
        </p:nvSpPr>
        <p:spPr bwMode="auto">
          <a:xfrm>
            <a:off x="10799064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r">
              <a:buNone/>
              <a:defRPr/>
            </a:pP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15</a:t>
            </a:r>
            <a:endParaRPr lang="en-US" sz="900"/>
          </a:p>
        </p:txBody>
      </p:sp>
      <p:pic>
        <p:nvPicPr>
          <p:cNvPr id="463349197" name="Рисунок 46334919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401680" y="1655905"/>
            <a:ext cx="3303295" cy="1876694"/>
          </a:xfrm>
          <a:prstGeom prst="rect">
            <a:avLst/>
          </a:prstGeom>
        </p:spPr>
      </p:pic>
      <p:pic>
        <p:nvPicPr>
          <p:cNvPr id="1575424118" name="Рисунок 157542411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841247" y="1655905"/>
            <a:ext cx="3367766" cy="1876694"/>
          </a:xfrm>
          <a:prstGeom prst="rect">
            <a:avLst/>
          </a:prstGeom>
        </p:spPr>
      </p:pic>
      <p:pic>
        <p:nvPicPr>
          <p:cNvPr id="1235989866" name="Рисунок 123598986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401680" y="3838491"/>
            <a:ext cx="3303295" cy="1830031"/>
          </a:xfrm>
          <a:prstGeom prst="rect">
            <a:avLst/>
          </a:prstGeom>
        </p:spPr>
      </p:pic>
      <p:pic>
        <p:nvPicPr>
          <p:cNvPr id="317059427" name="Рисунок 317059426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7902812" y="3838491"/>
            <a:ext cx="3444891" cy="1822080"/>
          </a:xfrm>
          <a:prstGeom prst="rect">
            <a:avLst/>
          </a:prstGeom>
        </p:spPr>
      </p:pic>
      <p:pic>
        <p:nvPicPr>
          <p:cNvPr id="1117086229" name="Рисунок 1117086228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7902812" y="1655905"/>
            <a:ext cx="3444891" cy="1876694"/>
          </a:xfrm>
          <a:prstGeom prst="rect">
            <a:avLst/>
          </a:prstGeom>
        </p:spPr>
      </p:pic>
      <p:pic>
        <p:nvPicPr>
          <p:cNvPr id="267850187" name="Рисунок 267850186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841247" y="3839609"/>
            <a:ext cx="3367766" cy="182101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14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 bwMode="auto">
          <a:xfrm>
            <a:off x="841248" y="457200"/>
            <a:ext cx="1042416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150" b="1" spc="300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ПРАЙС-ЛИСТ · 4 ИЗ 4</a:t>
            </a:r>
            <a:endParaRPr lang="en-US" sz="1150"/>
          </a:p>
        </p:txBody>
      </p:sp>
      <p:sp>
        <p:nvSpPr>
          <p:cNvPr id="3" name="Text 1"/>
          <p:cNvSpPr/>
          <p:nvPr/>
        </p:nvSpPr>
        <p:spPr bwMode="auto">
          <a:xfrm>
            <a:off x="841248" y="749808"/>
            <a:ext cx="10515600" cy="9144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5000"/>
              </a:lnSpc>
              <a:buNone/>
              <a:defRPr/>
            </a:pPr>
            <a:r>
              <a:rPr lang="en-US" sz="26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Маркетинговые услуги </a:t>
            </a:r>
            <a:r>
              <a:rPr lang="en-US" sz="2600" b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под ключ</a:t>
            </a:r>
            <a:endParaRPr lang="en-US" sz="2600"/>
          </a:p>
        </p:txBody>
      </p:sp>
      <p:sp>
        <p:nvSpPr>
          <p:cNvPr id="4" name="Text 2"/>
          <p:cNvSpPr/>
          <p:nvPr/>
        </p:nvSpPr>
        <p:spPr bwMode="auto">
          <a:xfrm>
            <a:off x="841248" y="1536192"/>
            <a:ext cx="10515600" cy="566928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8000"/>
              </a:lnSpc>
              <a:buNone/>
              <a:defRPr/>
            </a:pPr>
            <a:r>
              <a:rPr lang="en-US" sz="12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Медиагруппа работает и как маркетинговая команда на аутсорсе: соцсети, PR, сайты и личный бренд руководителя ведут те же люди, что делают ваши публикации.</a:t>
            </a:r>
            <a:endParaRPr lang="en-US" sz="1200"/>
          </a:p>
        </p:txBody>
      </p:sp>
      <p:graphicFrame>
        <p:nvGraphicFramePr>
          <p:cNvPr id="15" name="Table 0"/>
          <p:cNvGraphicFramePr>
            <a:graphicFrameLocks noGrp="1"/>
          </p:cNvGraphicFramePr>
          <p:nvPr/>
        </p:nvGraphicFramePr>
        <p:xfrm>
          <a:off x="841248" y="2103120"/>
          <a:ext cx="5120640" cy="1865376"/>
        </p:xfrm>
        <a:graphic>
          <a:graphicData uri="http://schemas.openxmlformats.org/drawingml/2006/table">
            <a:tbl>
              <a:tblPr/>
              <a:tblGrid>
                <a:gridCol w="33796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1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Segoe UI"/>
                          <a:ea typeface="Segoe UI"/>
                          <a:cs typeface="Segoe UI"/>
                        </a:rPr>
                        <a:t>Соцсети и PR</a:t>
                      </a:r>
                      <a:endParaRPr lang="en-US" sz="120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64008" marB="64008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00684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Segoe UI"/>
                          <a:ea typeface="Segoe UI"/>
                          <a:cs typeface="Segoe UI"/>
                        </a:rPr>
                        <a:t>Стоимость</a:t>
                      </a:r>
                      <a:endParaRPr lang="en-US" sz="120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64008" marB="64008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0068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Ведение соцсетей «Старт» · месяц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от 120 000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Ведение соцсетей «Стандарт» · месяц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от 200 000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Ведение одной площадки · месяц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от 50 000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PR-сопровождение · месяц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от 120 000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Медиамониторинг и репутация · месяц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от 45 000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9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246787"/>
              </p:ext>
            </p:extLst>
          </p:nvPr>
        </p:nvGraphicFramePr>
        <p:xfrm>
          <a:off x="841248" y="4434840"/>
          <a:ext cx="5120640" cy="1554480"/>
        </p:xfrm>
        <a:graphic>
          <a:graphicData uri="http://schemas.openxmlformats.org/drawingml/2006/table">
            <a:tbl>
              <a:tblPr/>
              <a:tblGrid>
                <a:gridCol w="33796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1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Segoe UI"/>
                          <a:ea typeface="Segoe UI"/>
                          <a:cs typeface="Segoe UI"/>
                        </a:rPr>
                        <a:t>Сайты, SEO и реклама</a:t>
                      </a:r>
                      <a:endParaRPr lang="en-US" sz="120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64008" marB="64008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00684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Segoe UI"/>
                          <a:ea typeface="Segoe UI"/>
                          <a:cs typeface="Segoe UI"/>
                        </a:rPr>
                        <a:t>Стоимость</a:t>
                      </a:r>
                      <a:endParaRPr lang="en-US" sz="120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64008" marB="64008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0068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Лендинг</a:t>
                      </a:r>
                      <a:r>
                        <a:rPr lang="ru-RU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, сайт</a:t>
                      </a: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 под кампанию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от 450 000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ru-RU" sz="1150" dirty="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ИИ-виджеты, встроенные элементы на сайт</a:t>
                      </a:r>
                      <a:endParaRPr lang="en-US" sz="1150" dirty="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от </a:t>
                      </a:r>
                      <a:r>
                        <a:rPr lang="ru-RU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12</a:t>
                      </a: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0 000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SEO-продвижение · месяц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от 50 000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Ведение digital-рекламы · месяц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150" b="1" dirty="0" err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от</a:t>
                      </a:r>
                      <a:r>
                        <a:rPr lang="en-US" sz="1150" b="1" dirty="0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 60 000 ₽</a:t>
                      </a:r>
                      <a:endParaRPr lang="en-US" sz="1150" dirty="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3" name="Table 2"/>
          <p:cNvGraphicFramePr>
            <a:graphicFrameLocks noGrp="1"/>
          </p:cNvGraphicFramePr>
          <p:nvPr/>
        </p:nvGraphicFramePr>
        <p:xfrm>
          <a:off x="6263640" y="2103120"/>
          <a:ext cx="5120640" cy="1554480"/>
        </p:xfrm>
        <a:graphic>
          <a:graphicData uri="http://schemas.openxmlformats.org/drawingml/2006/table">
            <a:tbl>
              <a:tblPr/>
              <a:tblGrid>
                <a:gridCol w="33796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1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Segoe UI"/>
                          <a:ea typeface="Segoe UI"/>
                          <a:cs typeface="Segoe UI"/>
                        </a:rPr>
                        <a:t>Личный бренд руководителя</a:t>
                      </a:r>
                      <a:endParaRPr lang="en-US" sz="120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64008" marB="64008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00684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Segoe UI"/>
                          <a:ea typeface="Segoe UI"/>
                          <a:cs typeface="Segoe UI"/>
                        </a:rPr>
                        <a:t>Стоимость</a:t>
                      </a:r>
                      <a:endParaRPr lang="en-US" sz="120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64008" marB="64008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0068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Упаковка бренда эксперта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от 150 000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Пакет «Старт» · месяц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от 250 000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Пакет «Бизнес» · месяц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от 450 000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Пакет «Авторитет / GR» · месяц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от 690 000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7" name="Table 3"/>
          <p:cNvGraphicFramePr>
            <a:graphicFrameLocks noGrp="1"/>
          </p:cNvGraphicFramePr>
          <p:nvPr/>
        </p:nvGraphicFramePr>
        <p:xfrm>
          <a:off x="6263640" y="4434840"/>
          <a:ext cx="5120640" cy="932688"/>
        </p:xfrm>
        <a:graphic>
          <a:graphicData uri="http://schemas.openxmlformats.org/drawingml/2006/table">
            <a:tbl>
              <a:tblPr/>
              <a:tblGrid>
                <a:gridCol w="33796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1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Segoe UI"/>
                          <a:ea typeface="Segoe UI"/>
                          <a:cs typeface="Segoe UI"/>
                        </a:rPr>
                        <a:t>Цифровой аватар и ИИ</a:t>
                      </a:r>
                      <a:endParaRPr lang="en-US" sz="120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64008" marB="64008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00684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Segoe UI"/>
                          <a:ea typeface="Segoe UI"/>
                          <a:cs typeface="Segoe UI"/>
                        </a:rPr>
                        <a:t>Стоимость</a:t>
                      </a:r>
                      <a:endParaRPr lang="en-US" sz="120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64008" marB="64008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0068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Создание цифрового аватара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от 150 000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4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  <a:defRPr/>
                      </a:pPr>
                      <a:r>
                        <a:rPr lang="en-US" sz="1150">
                          <a:solidFill>
                            <a:srgbClr val="20302A"/>
                          </a:solidFill>
                          <a:latin typeface="Segoe UI"/>
                          <a:ea typeface="Segoe UI"/>
                          <a:cs typeface="Segoe UI"/>
                        </a:rPr>
                        <a:t>ИИ-видео · пакет в месяц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L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  <a:defRPr/>
                      </a:pPr>
                      <a:r>
                        <a:rPr lang="en-US" sz="1150" b="1">
                          <a:solidFill>
                            <a:srgbClr val="006842"/>
                          </a:solidFill>
                          <a:latin typeface="Segoe UI"/>
                          <a:ea typeface="Segoe UI"/>
                          <a:cs typeface="Segoe UI"/>
                        </a:rPr>
                        <a:t>от 60 000 ₽</a:t>
                      </a:r>
                      <a:endParaRPr lang="en-US" sz="1150">
                        <a:latin typeface="Segoe UI"/>
                        <a:ea typeface="Segoe UI"/>
                        <a:cs typeface="Segoe UI"/>
                      </a:endParaRPr>
                    </a:p>
                  </a:txBody>
                  <a:tcPr marR="109728" marT="54864" marB="54864" anchor="ctr">
                    <a:lnL w="9525" algn="ctr">
                      <a:solidFill>
                        <a:srgbClr val="E4EBE7"/>
                      </a:solidFill>
                      <a:prstDash val="dashDot"/>
                    </a:lnL>
                    <a:lnR w="9525" algn="ctr">
                      <a:solidFill>
                        <a:srgbClr val="E4EBE7"/>
                      </a:solidFill>
                      <a:prstDash val="dashDot"/>
                    </a:lnR>
                    <a:lnT w="9525" algn="ctr">
                      <a:solidFill>
                        <a:srgbClr val="E4EBE7"/>
                      </a:solidFill>
                      <a:prstDash val="dashDot"/>
                    </a:lnT>
                    <a:lnB w="9525" algn="ctr">
                      <a:solidFill>
                        <a:srgbClr val="E4EBE7"/>
                      </a:solidFill>
                      <a:prstDash val="dashDot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Shape 3"/>
          <p:cNvSpPr/>
          <p:nvPr/>
        </p:nvSpPr>
        <p:spPr bwMode="auto">
          <a:xfrm>
            <a:off x="6263640" y="5715000"/>
            <a:ext cx="5120640" cy="566928"/>
          </a:xfrm>
          <a:prstGeom prst="roundRect">
            <a:avLst>
              <a:gd name="adj" fmla="val 14516"/>
            </a:avLst>
          </a:prstGeom>
          <a:solidFill>
            <a:srgbClr val="EAF2EE"/>
          </a:solidFill>
          <a:ln/>
        </p:spPr>
      </p:sp>
      <p:sp>
        <p:nvSpPr>
          <p:cNvPr id="10" name="Text 4"/>
          <p:cNvSpPr/>
          <p:nvPr/>
        </p:nvSpPr>
        <p:spPr bwMode="auto">
          <a:xfrm>
            <a:off x="6537960" y="5715000"/>
            <a:ext cx="4572000" cy="566928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ru-RU" sz="105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Единая команда по маркетингу </a:t>
            </a:r>
            <a:r>
              <a:rPr lang="en-US" sz="105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— от стратегии до производства и продвижения.</a:t>
            </a:r>
            <a:endParaRPr lang="en-US" sz="1050"/>
          </a:p>
        </p:txBody>
      </p:sp>
      <p:sp>
        <p:nvSpPr>
          <p:cNvPr id="11" name="Text 5"/>
          <p:cNvSpPr/>
          <p:nvPr/>
        </p:nvSpPr>
        <p:spPr bwMode="auto">
          <a:xfrm>
            <a:off x="841248" y="6473952"/>
            <a:ext cx="320040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90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АГРОЭКСПЕРТ</a:t>
            </a: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 ·  медиакит 2026</a:t>
            </a:r>
            <a:endParaRPr lang="en-US" sz="900"/>
          </a:p>
        </p:txBody>
      </p:sp>
      <p:sp>
        <p:nvSpPr>
          <p:cNvPr id="12" name="Text 6"/>
          <p:cNvSpPr/>
          <p:nvPr/>
        </p:nvSpPr>
        <p:spPr bwMode="auto">
          <a:xfrm>
            <a:off x="4114800" y="6473952"/>
            <a:ext cx="3959352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Не является публичной офертой · цены без НДС (УСН)</a:t>
            </a:r>
            <a:endParaRPr lang="en-US" sz="900"/>
          </a:p>
        </p:txBody>
      </p:sp>
      <p:sp>
        <p:nvSpPr>
          <p:cNvPr id="13" name="Text 7"/>
          <p:cNvSpPr/>
          <p:nvPr/>
        </p:nvSpPr>
        <p:spPr bwMode="auto">
          <a:xfrm>
            <a:off x="10799064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r">
              <a:buNone/>
              <a:defRPr/>
            </a:pP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16</a:t>
            </a:r>
            <a:endParaRPr lang="en-US" sz="9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1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 bwMode="auto">
          <a:xfrm>
            <a:off x="841248" y="457200"/>
            <a:ext cx="1042416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150" b="1" spc="300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ВОПРОС — ОТВЕТ</a:t>
            </a:r>
            <a:endParaRPr lang="en-US" sz="1150"/>
          </a:p>
        </p:txBody>
      </p:sp>
      <p:sp>
        <p:nvSpPr>
          <p:cNvPr id="3" name="Text 1"/>
          <p:cNvSpPr/>
          <p:nvPr/>
        </p:nvSpPr>
        <p:spPr bwMode="auto">
          <a:xfrm>
            <a:off x="841248" y="749808"/>
            <a:ext cx="10515600" cy="9144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5000"/>
              </a:lnSpc>
              <a:buNone/>
              <a:defRPr/>
            </a:pPr>
            <a:r>
              <a:rPr lang="en-US" sz="26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Отвечаем на вопросы, </a:t>
            </a:r>
            <a:r>
              <a:rPr lang="en-US" sz="2600" b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которые слышим чаще всего</a:t>
            </a:r>
            <a:endParaRPr lang="en-US" sz="2600"/>
          </a:p>
        </p:txBody>
      </p:sp>
      <p:sp>
        <p:nvSpPr>
          <p:cNvPr id="4" name="Shape 2"/>
          <p:cNvSpPr/>
          <p:nvPr/>
        </p:nvSpPr>
        <p:spPr bwMode="auto">
          <a:xfrm>
            <a:off x="841248" y="1680957"/>
            <a:ext cx="10506456" cy="777240"/>
          </a:xfrm>
          <a:prstGeom prst="roundRect">
            <a:avLst>
              <a:gd name="adj" fmla="val 10588"/>
            </a:avLst>
          </a:prstGeom>
          <a:solidFill>
            <a:srgbClr val="F7FAF8"/>
          </a:solidFill>
          <a:ln w="12700">
            <a:solidFill>
              <a:srgbClr val="DDE6E1"/>
            </a:solidFill>
            <a:prstDash val="solid"/>
          </a:ln>
        </p:spPr>
      </p:sp>
      <p:sp>
        <p:nvSpPr>
          <p:cNvPr id="5" name="Shape 3"/>
          <p:cNvSpPr/>
          <p:nvPr/>
        </p:nvSpPr>
        <p:spPr bwMode="auto">
          <a:xfrm>
            <a:off x="1005840" y="1840977"/>
            <a:ext cx="457200" cy="457200"/>
          </a:xfrm>
          <a:prstGeom prst="ellipse">
            <a:avLst/>
          </a:prstGeom>
          <a:solidFill>
            <a:srgbClr val="EAF2EE"/>
          </a:solidFill>
          <a:ln/>
        </p:spPr>
      </p:sp>
      <p:pic>
        <p:nvPicPr>
          <p:cNvPr id="6" name="Image 0" descr="icons/tag_g.pn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20140" y="1955276"/>
            <a:ext cx="228600" cy="2286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 bwMode="auto">
          <a:xfrm>
            <a:off x="1618488" y="1754109"/>
            <a:ext cx="3611880" cy="630936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lnSpc>
                <a:spcPct val="105000"/>
              </a:lnSpc>
              <a:buNone/>
              <a:defRPr/>
            </a:pPr>
            <a:r>
              <a:rPr lang="en-US" sz="11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«Бюджет небольшой — есть ли смысл начинать?»</a:t>
            </a:r>
            <a:endParaRPr lang="en-US" sz="1100"/>
          </a:p>
        </p:txBody>
      </p:sp>
      <p:sp>
        <p:nvSpPr>
          <p:cNvPr id="8" name="Text 5"/>
          <p:cNvSpPr/>
          <p:nvPr/>
        </p:nvSpPr>
        <p:spPr bwMode="auto">
          <a:xfrm>
            <a:off x="5413248" y="1754109"/>
            <a:ext cx="5705856" cy="630936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lnSpc>
                <a:spcPct val="110000"/>
              </a:lnSpc>
              <a:buNone/>
              <a:defRPr/>
            </a:pPr>
            <a:r>
              <a:rPr lang="en-US" sz="105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Есть. Первое размещение — новость или комментарий вашего эксперта от 13 000 ₽. Посмотрите на отклик — и уже по результату решите, расширять ли программу</a:t>
            </a:r>
            <a:endParaRPr lang="en-US" sz="1050"/>
          </a:p>
        </p:txBody>
      </p:sp>
      <p:sp>
        <p:nvSpPr>
          <p:cNvPr id="9" name="Shape 6"/>
          <p:cNvSpPr/>
          <p:nvPr/>
        </p:nvSpPr>
        <p:spPr bwMode="auto">
          <a:xfrm>
            <a:off x="841248" y="2586213"/>
            <a:ext cx="10506456" cy="777240"/>
          </a:xfrm>
          <a:prstGeom prst="roundRect">
            <a:avLst>
              <a:gd name="adj" fmla="val 10588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</p:spPr>
      </p:sp>
      <p:sp>
        <p:nvSpPr>
          <p:cNvPr id="10" name="Shape 7"/>
          <p:cNvSpPr/>
          <p:nvPr/>
        </p:nvSpPr>
        <p:spPr bwMode="auto">
          <a:xfrm>
            <a:off x="1005840" y="2746233"/>
            <a:ext cx="457200" cy="457200"/>
          </a:xfrm>
          <a:prstGeom prst="ellipse">
            <a:avLst/>
          </a:prstGeom>
          <a:solidFill>
            <a:srgbClr val="EAF2EE"/>
          </a:solidFill>
          <a:ln/>
        </p:spPr>
      </p:sp>
      <p:pic>
        <p:nvPicPr>
          <p:cNvPr id="11" name="Image 1" descr="icons/target_g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120140" y="2860533"/>
            <a:ext cx="228600" cy="2286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 bwMode="auto">
          <a:xfrm>
            <a:off x="1618488" y="2659365"/>
            <a:ext cx="3611880" cy="630936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lnSpc>
                <a:spcPct val="105000"/>
              </a:lnSpc>
              <a:buNone/>
              <a:defRPr/>
            </a:pPr>
            <a:r>
              <a:rPr lang="en-US" sz="11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«Мы уже размещались в медиа — звонков не увидели»</a:t>
            </a:r>
            <a:endParaRPr lang="en-US" sz="1100"/>
          </a:p>
        </p:txBody>
      </p:sp>
      <p:sp>
        <p:nvSpPr>
          <p:cNvPr id="13" name="Text 9"/>
          <p:cNvSpPr/>
          <p:nvPr/>
        </p:nvSpPr>
        <p:spPr bwMode="auto">
          <a:xfrm>
            <a:off x="5413248" y="2659365"/>
            <a:ext cx="5705856" cy="630936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lnSpc>
                <a:spcPct val="110000"/>
              </a:lnSpc>
              <a:buNone/>
              <a:defRPr/>
            </a:pP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У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нас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каждый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выход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помечен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: UTM-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метки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,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промокоды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,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выделенные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номера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. В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отчёте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видно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,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какая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публикация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привела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переходы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и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обращения</a:t>
            </a:r>
            <a:r>
              <a:rPr lang="ru-RU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,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а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не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«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охваты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в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вакууме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»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 bwMode="auto">
          <a:xfrm>
            <a:off x="841248" y="3491468"/>
            <a:ext cx="10506456" cy="777240"/>
          </a:xfrm>
          <a:prstGeom prst="roundRect">
            <a:avLst>
              <a:gd name="adj" fmla="val 10588"/>
            </a:avLst>
          </a:prstGeom>
          <a:solidFill>
            <a:srgbClr val="F7FAF8"/>
          </a:solidFill>
          <a:ln w="12700">
            <a:solidFill>
              <a:srgbClr val="DDE6E1"/>
            </a:solidFill>
            <a:prstDash val="solid"/>
          </a:ln>
        </p:spPr>
      </p:sp>
      <p:sp>
        <p:nvSpPr>
          <p:cNvPr id="15" name="Shape 11"/>
          <p:cNvSpPr/>
          <p:nvPr/>
        </p:nvSpPr>
        <p:spPr bwMode="auto">
          <a:xfrm>
            <a:off x="1005840" y="3651489"/>
            <a:ext cx="457200" cy="457200"/>
          </a:xfrm>
          <a:prstGeom prst="ellipse">
            <a:avLst/>
          </a:prstGeom>
          <a:solidFill>
            <a:srgbClr val="EAF2EE"/>
          </a:solidFill>
          <a:ln/>
        </p:spPr>
      </p:sp>
      <p:pic>
        <p:nvPicPr>
          <p:cNvPr id="16" name="Image 2" descr="icons/users_g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120140" y="3765789"/>
            <a:ext cx="228600" cy="2286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 bwMode="auto">
          <a:xfrm>
            <a:off x="1618488" y="3564621"/>
            <a:ext cx="3611880" cy="630936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lnSpc>
                <a:spcPct val="105000"/>
              </a:lnSpc>
              <a:buNone/>
              <a:defRPr/>
            </a:pPr>
            <a:r>
              <a:rPr lang="en-US" sz="11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«Откуда уверенность, что вас читают наши клиенты?»</a:t>
            </a:r>
            <a:endParaRPr lang="en-US" sz="1100"/>
          </a:p>
        </p:txBody>
      </p:sp>
      <p:sp>
        <p:nvSpPr>
          <p:cNvPr id="18" name="Text 13"/>
          <p:cNvSpPr/>
          <p:nvPr/>
        </p:nvSpPr>
        <p:spPr bwMode="auto">
          <a:xfrm>
            <a:off x="5413248" y="3564621"/>
            <a:ext cx="5705856" cy="630936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lnSpc>
                <a:spcPct val="110000"/>
              </a:lnSpc>
              <a:buNone/>
              <a:defRPr/>
            </a:pPr>
            <a:r>
              <a:rPr lang="en-US" sz="105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97% аудитории — профильные специалисты и руководители. Перед стартом покажем статистику по вашему сегменту: кто читает, из каких регионов, какие темы</a:t>
            </a:r>
            <a:endParaRPr lang="en-US" sz="1050"/>
          </a:p>
        </p:txBody>
      </p:sp>
      <p:sp>
        <p:nvSpPr>
          <p:cNvPr id="19" name="Shape 14"/>
          <p:cNvSpPr/>
          <p:nvPr/>
        </p:nvSpPr>
        <p:spPr bwMode="auto">
          <a:xfrm>
            <a:off x="841248" y="4396725"/>
            <a:ext cx="10506456" cy="777240"/>
          </a:xfrm>
          <a:prstGeom prst="roundRect">
            <a:avLst>
              <a:gd name="adj" fmla="val 10588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</p:spPr>
      </p:sp>
      <p:sp>
        <p:nvSpPr>
          <p:cNvPr id="20" name="Shape 15"/>
          <p:cNvSpPr/>
          <p:nvPr/>
        </p:nvSpPr>
        <p:spPr bwMode="auto">
          <a:xfrm>
            <a:off x="1005840" y="4556745"/>
            <a:ext cx="457200" cy="457200"/>
          </a:xfrm>
          <a:prstGeom prst="ellipse">
            <a:avLst/>
          </a:prstGeom>
          <a:solidFill>
            <a:srgbClr val="EAF2EE"/>
          </a:solidFill>
          <a:ln/>
        </p:spPr>
      </p:sp>
      <p:pic>
        <p:nvPicPr>
          <p:cNvPr id="21" name="Image 3" descr="icons/clock_g.png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120140" y="4671045"/>
            <a:ext cx="228600" cy="22860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 bwMode="auto">
          <a:xfrm>
            <a:off x="1618488" y="4469877"/>
            <a:ext cx="3611880" cy="630936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lnSpc>
                <a:spcPct val="105000"/>
              </a:lnSpc>
              <a:buNone/>
              <a:defRPr/>
            </a:pPr>
            <a:r>
              <a:rPr lang="en-US" sz="11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«У команды нет времени готовить материалы»</a:t>
            </a:r>
            <a:endParaRPr lang="en-US" sz="1100"/>
          </a:p>
        </p:txBody>
      </p:sp>
      <p:sp>
        <p:nvSpPr>
          <p:cNvPr id="23" name="Text 17"/>
          <p:cNvSpPr/>
          <p:nvPr/>
        </p:nvSpPr>
        <p:spPr bwMode="auto">
          <a:xfrm>
            <a:off x="5413248" y="4469877"/>
            <a:ext cx="5705856" cy="630936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lnSpc>
                <a:spcPct val="110000"/>
              </a:lnSpc>
              <a:buNone/>
              <a:defRPr/>
            </a:pPr>
            <a:r>
              <a:rPr lang="en-US" sz="105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И не нужно: тексты пишет редакция. От вас — час на интервью со спикером и финальное согласование перед публикацией</a:t>
            </a:r>
            <a:endParaRPr lang="en-US" sz="1050"/>
          </a:p>
        </p:txBody>
      </p:sp>
      <p:sp>
        <p:nvSpPr>
          <p:cNvPr id="24" name="Shape 18"/>
          <p:cNvSpPr/>
          <p:nvPr/>
        </p:nvSpPr>
        <p:spPr bwMode="auto">
          <a:xfrm>
            <a:off x="841248" y="5301981"/>
            <a:ext cx="10506456" cy="777240"/>
          </a:xfrm>
          <a:prstGeom prst="roundRect">
            <a:avLst>
              <a:gd name="adj" fmla="val 10588"/>
            </a:avLst>
          </a:prstGeom>
          <a:solidFill>
            <a:srgbClr val="F7FAF8"/>
          </a:solidFill>
          <a:ln w="12700">
            <a:solidFill>
              <a:srgbClr val="DDE6E1"/>
            </a:solidFill>
            <a:prstDash val="solid"/>
          </a:ln>
        </p:spPr>
      </p:sp>
      <p:sp>
        <p:nvSpPr>
          <p:cNvPr id="25" name="Shape 19"/>
          <p:cNvSpPr/>
          <p:nvPr/>
        </p:nvSpPr>
        <p:spPr bwMode="auto">
          <a:xfrm>
            <a:off x="1005840" y="5462001"/>
            <a:ext cx="457200" cy="457200"/>
          </a:xfrm>
          <a:prstGeom prst="ellipse">
            <a:avLst/>
          </a:prstGeom>
          <a:solidFill>
            <a:srgbClr val="EAF2EE"/>
          </a:solidFill>
          <a:ln/>
        </p:spPr>
      </p:sp>
      <p:pic>
        <p:nvPicPr>
          <p:cNvPr id="26" name="Image 4" descr="icons/chart_g.png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120140" y="5576301"/>
            <a:ext cx="228600" cy="228600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 bwMode="auto">
          <a:xfrm>
            <a:off x="1618488" y="5375133"/>
            <a:ext cx="3611880" cy="630936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lnSpc>
                <a:spcPct val="105000"/>
              </a:lnSpc>
              <a:buNone/>
              <a:defRPr/>
            </a:pPr>
            <a:r>
              <a:rPr lang="en-US" sz="11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«Одна статья ничего не изменит»</a:t>
            </a:r>
            <a:endParaRPr lang="en-US" sz="1100"/>
          </a:p>
        </p:txBody>
      </p:sp>
      <p:sp>
        <p:nvSpPr>
          <p:cNvPr id="28" name="Text 21"/>
          <p:cNvSpPr/>
          <p:nvPr/>
        </p:nvSpPr>
        <p:spPr bwMode="auto">
          <a:xfrm>
            <a:off x="5413248" y="5375133"/>
            <a:ext cx="5705856" cy="630936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lnSpc>
                <a:spcPct val="110000"/>
              </a:lnSpc>
              <a:buNone/>
              <a:defRPr/>
            </a:pP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Согласны</a:t>
            </a:r>
            <a:r>
              <a:rPr lang="ru-RU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,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поэтому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предлагаем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программы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.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Статьи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остаются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в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поиске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и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приводят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клиентов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месяцами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, а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регулярное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присутствие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делает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бренд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узнаваемым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в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отрасли</a:t>
            </a:r>
            <a:endParaRPr lang="en-US" sz="1050" dirty="0"/>
          </a:p>
        </p:txBody>
      </p:sp>
      <p:sp>
        <p:nvSpPr>
          <p:cNvPr id="29" name="Text 22"/>
          <p:cNvSpPr/>
          <p:nvPr/>
        </p:nvSpPr>
        <p:spPr bwMode="auto">
          <a:xfrm>
            <a:off x="841248" y="6473952"/>
            <a:ext cx="320040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90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АГРОЭКСПЕРТ</a:t>
            </a: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 ·  медиакит 2026</a:t>
            </a:r>
            <a:endParaRPr lang="en-US" sz="900"/>
          </a:p>
        </p:txBody>
      </p:sp>
      <p:sp>
        <p:nvSpPr>
          <p:cNvPr id="30" name="Text 23"/>
          <p:cNvSpPr/>
          <p:nvPr/>
        </p:nvSpPr>
        <p:spPr bwMode="auto">
          <a:xfrm>
            <a:off x="4114800" y="6473952"/>
            <a:ext cx="3959352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agroexpert.press</a:t>
            </a:r>
            <a:endParaRPr lang="en-US" sz="900"/>
          </a:p>
        </p:txBody>
      </p:sp>
      <p:sp>
        <p:nvSpPr>
          <p:cNvPr id="31" name="Text 24"/>
          <p:cNvSpPr/>
          <p:nvPr/>
        </p:nvSpPr>
        <p:spPr bwMode="auto">
          <a:xfrm>
            <a:off x="10799064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r">
              <a:buNone/>
              <a:defRPr/>
            </a:pP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17</a:t>
            </a:r>
            <a:endParaRPr lang="en-US" sz="9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16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 bwMode="auto">
          <a:xfrm>
            <a:off x="841248" y="457200"/>
            <a:ext cx="1042416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150" b="1" spc="300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СКИДКИ И ГАРАНТИИ</a:t>
            </a:r>
            <a:endParaRPr lang="en-US" sz="1150"/>
          </a:p>
        </p:txBody>
      </p:sp>
      <p:sp>
        <p:nvSpPr>
          <p:cNvPr id="3" name="Text 1"/>
          <p:cNvSpPr/>
          <p:nvPr/>
        </p:nvSpPr>
        <p:spPr bwMode="auto">
          <a:xfrm>
            <a:off x="841248" y="749808"/>
            <a:ext cx="10515600" cy="9144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5000"/>
              </a:lnSpc>
              <a:buNone/>
              <a:defRPr/>
            </a:pPr>
            <a:r>
              <a:rPr lang="en-US" sz="26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Чем дольше сотрудничество — </a:t>
            </a:r>
            <a:r>
              <a:rPr lang="en-US" sz="2600" b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тем больше скидка</a:t>
            </a:r>
            <a:endParaRPr lang="en-US" sz="2600"/>
          </a:p>
        </p:txBody>
      </p:sp>
      <p:sp>
        <p:nvSpPr>
          <p:cNvPr id="4" name="Text 2"/>
          <p:cNvSpPr/>
          <p:nvPr/>
        </p:nvSpPr>
        <p:spPr bwMode="auto">
          <a:xfrm>
            <a:off x="841248" y="1572768"/>
            <a:ext cx="10515600" cy="566928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8000"/>
              </a:lnSpc>
              <a:buNone/>
              <a:defRPr/>
            </a:pPr>
            <a:r>
              <a:rPr lang="en-US" sz="12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Разовое размещение — по прайсу. Несколько форматов сразу, программа на квартал или контракт на год — каждая ступень даёт дополнительную скидку. Все договорённости фиксируются в договоре.</a:t>
            </a:r>
            <a:endParaRPr lang="en-US" sz="1200"/>
          </a:p>
        </p:txBody>
      </p:sp>
      <p:sp>
        <p:nvSpPr>
          <p:cNvPr id="5" name="Shape 3"/>
          <p:cNvSpPr/>
          <p:nvPr/>
        </p:nvSpPr>
        <p:spPr bwMode="auto">
          <a:xfrm>
            <a:off x="841248" y="2286000"/>
            <a:ext cx="3355848" cy="1554480"/>
          </a:xfrm>
          <a:prstGeom prst="roundRect">
            <a:avLst>
              <a:gd name="adj" fmla="val 5294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6" name="Text 4"/>
          <p:cNvSpPr/>
          <p:nvPr/>
        </p:nvSpPr>
        <p:spPr bwMode="auto">
          <a:xfrm>
            <a:off x="1024128" y="2432303"/>
            <a:ext cx="2990088" cy="54864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3000" b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−10%</a:t>
            </a:r>
            <a:endParaRPr lang="en-US" sz="3000"/>
          </a:p>
        </p:txBody>
      </p:sp>
      <p:sp>
        <p:nvSpPr>
          <p:cNvPr id="7" name="Text 5"/>
          <p:cNvSpPr/>
          <p:nvPr/>
        </p:nvSpPr>
        <p:spPr bwMode="auto">
          <a:xfrm>
            <a:off x="1024128" y="3035808"/>
            <a:ext cx="2990088" cy="32004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25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несколько форматов сразу</a:t>
            </a:r>
            <a:endParaRPr lang="en-US" sz="1250"/>
          </a:p>
        </p:txBody>
      </p:sp>
      <p:sp>
        <p:nvSpPr>
          <p:cNvPr id="8" name="Text 6"/>
          <p:cNvSpPr/>
          <p:nvPr/>
        </p:nvSpPr>
        <p:spPr bwMode="auto">
          <a:xfrm>
            <a:off x="1024128" y="3364992"/>
            <a:ext cx="2990088" cy="41148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5000"/>
              </a:lnSpc>
              <a:buNone/>
              <a:defRPr/>
            </a:pPr>
            <a:r>
              <a:rPr lang="en-US" sz="105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например: публикация + посты + вебинар</a:t>
            </a:r>
            <a:endParaRPr lang="en-US" sz="1050"/>
          </a:p>
        </p:txBody>
      </p:sp>
      <p:sp>
        <p:nvSpPr>
          <p:cNvPr id="9" name="Shape 7"/>
          <p:cNvSpPr/>
          <p:nvPr/>
        </p:nvSpPr>
        <p:spPr bwMode="auto">
          <a:xfrm>
            <a:off x="4416552" y="2286000"/>
            <a:ext cx="3355848" cy="1554480"/>
          </a:xfrm>
          <a:prstGeom prst="roundRect">
            <a:avLst>
              <a:gd name="adj" fmla="val 5294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10" name="Text 8"/>
          <p:cNvSpPr/>
          <p:nvPr/>
        </p:nvSpPr>
        <p:spPr bwMode="auto">
          <a:xfrm>
            <a:off x="4599432" y="2432303"/>
            <a:ext cx="2990088" cy="54864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3000" b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−15%</a:t>
            </a:r>
            <a:endParaRPr lang="en-US" sz="3000"/>
          </a:p>
        </p:txBody>
      </p:sp>
      <p:sp>
        <p:nvSpPr>
          <p:cNvPr id="11" name="Text 9"/>
          <p:cNvSpPr/>
          <p:nvPr/>
        </p:nvSpPr>
        <p:spPr bwMode="auto">
          <a:xfrm>
            <a:off x="4599432" y="3035808"/>
            <a:ext cx="2990088" cy="32004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25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квартальная программа</a:t>
            </a:r>
            <a:endParaRPr lang="en-US" sz="1250"/>
          </a:p>
        </p:txBody>
      </p:sp>
      <p:sp>
        <p:nvSpPr>
          <p:cNvPr id="12" name="Text 10"/>
          <p:cNvSpPr/>
          <p:nvPr/>
        </p:nvSpPr>
        <p:spPr bwMode="auto">
          <a:xfrm>
            <a:off x="4599432" y="3364992"/>
            <a:ext cx="2990088" cy="41148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5000"/>
              </a:lnSpc>
              <a:buNone/>
              <a:defRPr/>
            </a:pPr>
            <a:r>
              <a:rPr lang="en-US" sz="105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три месяца регулярных размещений</a:t>
            </a:r>
            <a:endParaRPr lang="en-US" sz="1050"/>
          </a:p>
        </p:txBody>
      </p:sp>
      <p:sp>
        <p:nvSpPr>
          <p:cNvPr id="13" name="Shape 11"/>
          <p:cNvSpPr/>
          <p:nvPr/>
        </p:nvSpPr>
        <p:spPr bwMode="auto">
          <a:xfrm>
            <a:off x="7991856" y="2286000"/>
            <a:ext cx="3355848" cy="1554480"/>
          </a:xfrm>
          <a:prstGeom prst="roundRect">
            <a:avLst>
              <a:gd name="adj" fmla="val 5294"/>
            </a:avLst>
          </a:prstGeom>
          <a:solidFill>
            <a:srgbClr val="006842"/>
          </a:solidFill>
          <a:ln/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14" name="Text 12"/>
          <p:cNvSpPr/>
          <p:nvPr/>
        </p:nvSpPr>
        <p:spPr bwMode="auto">
          <a:xfrm>
            <a:off x="8174736" y="2432303"/>
            <a:ext cx="2990088" cy="54864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3000" b="1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−20%</a:t>
            </a:r>
            <a:endParaRPr lang="en-US" sz="3000"/>
          </a:p>
        </p:txBody>
      </p:sp>
      <p:sp>
        <p:nvSpPr>
          <p:cNvPr id="15" name="Text 13"/>
          <p:cNvSpPr/>
          <p:nvPr/>
        </p:nvSpPr>
        <p:spPr bwMode="auto">
          <a:xfrm>
            <a:off x="8174736" y="3035808"/>
            <a:ext cx="2990088" cy="32004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250" b="1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годовой контракт</a:t>
            </a:r>
            <a:endParaRPr lang="en-US" sz="1250"/>
          </a:p>
        </p:txBody>
      </p:sp>
      <p:sp>
        <p:nvSpPr>
          <p:cNvPr id="16" name="Text 14"/>
          <p:cNvSpPr/>
          <p:nvPr/>
        </p:nvSpPr>
        <p:spPr bwMode="auto">
          <a:xfrm>
            <a:off x="8174736" y="3364992"/>
            <a:ext cx="2990088" cy="41148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5000"/>
              </a:lnSpc>
              <a:buNone/>
              <a:defRPr/>
            </a:pPr>
            <a:r>
              <a:rPr lang="en-US" sz="1050">
                <a:solidFill>
                  <a:srgbClr val="CFE3D8"/>
                </a:solidFill>
                <a:latin typeface="Segoe UI"/>
                <a:ea typeface="Segoe UI"/>
                <a:cs typeface="Segoe UI"/>
              </a:rPr>
              <a:t>максимальная скидка и приоритет в планировании</a:t>
            </a:r>
            <a:endParaRPr lang="en-US" sz="1050"/>
          </a:p>
        </p:txBody>
      </p:sp>
      <p:sp>
        <p:nvSpPr>
          <p:cNvPr id="17" name="Shape 15"/>
          <p:cNvSpPr/>
          <p:nvPr/>
        </p:nvSpPr>
        <p:spPr bwMode="auto">
          <a:xfrm>
            <a:off x="841248" y="4187952"/>
            <a:ext cx="384048" cy="384048"/>
          </a:xfrm>
          <a:prstGeom prst="ellipse">
            <a:avLst/>
          </a:prstGeom>
          <a:solidFill>
            <a:srgbClr val="EAF2EE"/>
          </a:solidFill>
          <a:ln/>
        </p:spPr>
      </p:sp>
      <p:pic>
        <p:nvPicPr>
          <p:cNvPr id="18" name="Image 0" descr="icons/crown_g.pn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37260" y="4283964"/>
            <a:ext cx="192024" cy="192024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 bwMode="auto">
          <a:xfrm>
            <a:off x="1408176" y="4160519"/>
            <a:ext cx="9921240" cy="4572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2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Эксклюзив категории: </a:t>
            </a:r>
            <a:r>
              <a:rPr lang="en-US" sz="12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на период размещения — один бренд в вашей нише, без соседства с конкурентом (по договорённости)</a:t>
            </a:r>
            <a:endParaRPr lang="en-US" sz="1200"/>
          </a:p>
        </p:txBody>
      </p:sp>
      <p:sp>
        <p:nvSpPr>
          <p:cNvPr id="20" name="Shape 17"/>
          <p:cNvSpPr/>
          <p:nvPr/>
        </p:nvSpPr>
        <p:spPr bwMode="auto">
          <a:xfrm>
            <a:off x="841248" y="4754880"/>
            <a:ext cx="384048" cy="384048"/>
          </a:xfrm>
          <a:prstGeom prst="ellipse">
            <a:avLst/>
          </a:prstGeom>
          <a:solidFill>
            <a:srgbClr val="EAF2EE"/>
          </a:solidFill>
          <a:ln/>
        </p:spPr>
      </p:sp>
      <p:pic>
        <p:nvPicPr>
          <p:cNvPr id="21" name="Image 1" descr="icons/shield_g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37260" y="4850892"/>
            <a:ext cx="192024" cy="192024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 bwMode="auto">
          <a:xfrm>
            <a:off x="1408176" y="4727448"/>
            <a:ext cx="9921240" cy="4572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2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Фиксация цен: </a:t>
            </a:r>
            <a:r>
              <a:rPr lang="en-US" sz="12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стоимость и позиции закрепляются на весь срок договора — повышения по ходу программы не будет</a:t>
            </a:r>
            <a:endParaRPr lang="en-US" sz="1200"/>
          </a:p>
        </p:txBody>
      </p:sp>
      <p:sp>
        <p:nvSpPr>
          <p:cNvPr id="23" name="Shape 19"/>
          <p:cNvSpPr/>
          <p:nvPr/>
        </p:nvSpPr>
        <p:spPr bwMode="auto">
          <a:xfrm>
            <a:off x="841248" y="5321808"/>
            <a:ext cx="384048" cy="384048"/>
          </a:xfrm>
          <a:prstGeom prst="ellipse">
            <a:avLst/>
          </a:prstGeom>
          <a:solidFill>
            <a:srgbClr val="EAF2EE"/>
          </a:solidFill>
          <a:ln/>
        </p:spPr>
      </p:sp>
      <p:pic>
        <p:nvPicPr>
          <p:cNvPr id="24" name="Image 2" descr="icons/list_g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937260" y="5417820"/>
            <a:ext cx="192024" cy="192024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 bwMode="auto">
          <a:xfrm>
            <a:off x="1408176" y="5294376"/>
            <a:ext cx="9921240" cy="4572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2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Отчёт по каждому размещению: </a:t>
            </a:r>
            <a:r>
              <a:rPr lang="en-US" sz="12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охваты, дочитывания, переходы и обращения — вы всегда видите, что дала публикация</a:t>
            </a:r>
            <a:endParaRPr lang="en-US" sz="1200"/>
          </a:p>
        </p:txBody>
      </p:sp>
      <p:sp>
        <p:nvSpPr>
          <p:cNvPr id="26" name="Text 21"/>
          <p:cNvSpPr/>
          <p:nvPr/>
        </p:nvSpPr>
        <p:spPr bwMode="auto">
          <a:xfrm>
            <a:off x="841248" y="5943600"/>
            <a:ext cx="10515600" cy="36576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1250" i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Опишите продукт и цель — пришлём план размещения с расчётом охватов ещё до подписания договора. Это бесплатно.</a:t>
            </a:r>
            <a:endParaRPr lang="en-US" sz="1250"/>
          </a:p>
        </p:txBody>
      </p:sp>
      <p:sp>
        <p:nvSpPr>
          <p:cNvPr id="27" name="Text 22"/>
          <p:cNvSpPr/>
          <p:nvPr/>
        </p:nvSpPr>
        <p:spPr bwMode="auto">
          <a:xfrm>
            <a:off x="841248" y="6473952"/>
            <a:ext cx="320040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90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АГРОЭКСПЕРТ</a:t>
            </a: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 ·  медиакит 2026</a:t>
            </a:r>
            <a:endParaRPr lang="en-US" sz="900"/>
          </a:p>
        </p:txBody>
      </p:sp>
      <p:sp>
        <p:nvSpPr>
          <p:cNvPr id="28" name="Text 23"/>
          <p:cNvSpPr/>
          <p:nvPr/>
        </p:nvSpPr>
        <p:spPr bwMode="auto">
          <a:xfrm>
            <a:off x="4114800" y="6473952"/>
            <a:ext cx="3959352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agroexpert.press</a:t>
            </a:r>
            <a:endParaRPr lang="en-US" sz="900"/>
          </a:p>
        </p:txBody>
      </p:sp>
      <p:sp>
        <p:nvSpPr>
          <p:cNvPr id="29" name="Text 24"/>
          <p:cNvSpPr/>
          <p:nvPr/>
        </p:nvSpPr>
        <p:spPr bwMode="auto">
          <a:xfrm>
            <a:off x="10799064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r">
              <a:buNone/>
              <a:defRPr/>
            </a:pP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18</a:t>
            </a:r>
            <a:endParaRPr lang="en-US" sz="9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17">
    <p:bg>
      <p:bgPr>
        <a:solidFill>
          <a:srgbClr val="00684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 bwMode="auto">
          <a:xfrm>
            <a:off x="8869680" y="-2651760"/>
            <a:ext cx="5852160" cy="5852160"/>
          </a:xfrm>
          <a:prstGeom prst="ellipse">
            <a:avLst/>
          </a:prstGeom>
          <a:ln w="15875">
            <a:solidFill>
              <a:srgbClr val="FFFFFF">
                <a:alpha val="2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 bwMode="auto">
          <a:xfrm>
            <a:off x="10058400" y="4572000"/>
            <a:ext cx="3840480" cy="3840480"/>
          </a:xfrm>
          <a:prstGeom prst="ellipse">
            <a:avLst/>
          </a:prstGeom>
          <a:solidFill>
            <a:srgbClr val="FFFFFF">
              <a:alpha val="7999"/>
            </a:srgbClr>
          </a:solidFill>
          <a:ln/>
        </p:spPr>
      </p:sp>
      <p:sp>
        <p:nvSpPr>
          <p:cNvPr id="4" name="Text 2"/>
          <p:cNvSpPr/>
          <p:nvPr/>
        </p:nvSpPr>
        <p:spPr bwMode="auto">
          <a:xfrm>
            <a:off x="841248" y="548640"/>
            <a:ext cx="1042416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150" b="1" spc="300">
                <a:solidFill>
                  <a:srgbClr val="F8B366"/>
                </a:solidFill>
                <a:latin typeface="Segoe UI"/>
                <a:ea typeface="Segoe UI"/>
                <a:cs typeface="Segoe UI"/>
              </a:rPr>
              <a:t>ДАВАЙТЕ РАБОТАТЬ</a:t>
            </a:r>
            <a:endParaRPr lang="en-US" sz="1150"/>
          </a:p>
        </p:txBody>
      </p:sp>
      <p:sp>
        <p:nvSpPr>
          <p:cNvPr id="5" name="Text 3"/>
          <p:cNvSpPr/>
          <p:nvPr/>
        </p:nvSpPr>
        <p:spPr bwMode="auto">
          <a:xfrm>
            <a:off x="841248" y="914400"/>
            <a:ext cx="9601200" cy="146304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lnSpc>
                <a:spcPct val="108000"/>
              </a:lnSpc>
              <a:buNone/>
              <a:defRPr/>
            </a:pPr>
            <a:r>
              <a:rPr lang="en-US" sz="3200" b="1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Бренду нужно доверие отрасли —</a:t>
            </a:r>
            <a:endParaRPr lang="en-US" sz="3200"/>
          </a:p>
          <a:p>
            <a:pPr marL="0" indent="0">
              <a:lnSpc>
                <a:spcPct val="108000"/>
              </a:lnSpc>
              <a:buNone/>
              <a:defRPr/>
            </a:pPr>
            <a:r>
              <a:rPr lang="en-US" sz="3200" b="1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у нас оно уже есть</a:t>
            </a:r>
            <a:endParaRPr lang="en-US" sz="3200"/>
          </a:p>
        </p:txBody>
      </p:sp>
      <p:pic>
        <p:nvPicPr>
          <p:cNvPr id="6" name="Image 0" descr="icons/check_w.pn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41248" y="2633472"/>
            <a:ext cx="256032" cy="2560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 bwMode="auto">
          <a:xfrm>
            <a:off x="1298448" y="2606040"/>
            <a:ext cx="6949440" cy="4572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buNone/>
              <a:defRPr/>
            </a:pPr>
            <a:r>
              <a:rPr lang="en-US" sz="1300">
                <a:solidFill>
                  <a:srgbClr val="E8F2ED"/>
                </a:solidFill>
                <a:latin typeface="Segoe UI"/>
                <a:ea typeface="Segoe UI"/>
                <a:cs typeface="Segoe UI"/>
              </a:rPr>
              <a:t>Официальная экспертиза и статус первоисточника по регуляторике</a:t>
            </a:r>
            <a:endParaRPr lang="en-US" sz="1300"/>
          </a:p>
        </p:txBody>
      </p:sp>
      <p:pic>
        <p:nvPicPr>
          <p:cNvPr id="8" name="Image 1" descr="icons/check_w.pn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41248" y="3136392"/>
            <a:ext cx="256032" cy="25603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 bwMode="auto">
          <a:xfrm>
            <a:off x="1298448" y="3108960"/>
            <a:ext cx="6949440" cy="4572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buNone/>
              <a:defRPr/>
            </a:pPr>
            <a:r>
              <a:rPr lang="en-US" sz="1300">
                <a:solidFill>
                  <a:srgbClr val="E8F2ED"/>
                </a:solidFill>
                <a:latin typeface="Segoe UI"/>
                <a:ea typeface="Segoe UI"/>
                <a:cs typeface="Segoe UI"/>
              </a:rPr>
              <a:t>Аудитория — только ЛПР агробизнеса, без «случайного» трафика</a:t>
            </a:r>
            <a:endParaRPr lang="en-US" sz="1300"/>
          </a:p>
        </p:txBody>
      </p:sp>
      <p:pic>
        <p:nvPicPr>
          <p:cNvPr id="10" name="Image 2" descr="icons/check_w.pn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41248" y="3639312"/>
            <a:ext cx="256032" cy="25603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 bwMode="auto">
          <a:xfrm>
            <a:off x="1298448" y="3611880"/>
            <a:ext cx="6949440" cy="4572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buNone/>
              <a:defRPr/>
            </a:pPr>
            <a:r>
              <a:rPr lang="en-US" sz="1300">
                <a:solidFill>
                  <a:srgbClr val="E8F2ED"/>
                </a:solidFill>
                <a:latin typeface="Segoe UI"/>
                <a:ea typeface="Segoe UI"/>
                <a:cs typeface="Segoe UI"/>
              </a:rPr>
              <a:t>Собственный видеопродакшен и производство полного цикла</a:t>
            </a:r>
            <a:endParaRPr lang="en-US" sz="1300"/>
          </a:p>
        </p:txBody>
      </p:sp>
      <p:pic>
        <p:nvPicPr>
          <p:cNvPr id="12" name="Image 3" descr="icons/check_w.pn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41248" y="4142232"/>
            <a:ext cx="256032" cy="256032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 bwMode="auto">
          <a:xfrm>
            <a:off x="1298448" y="4114800"/>
            <a:ext cx="6949440" cy="4572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buNone/>
              <a:defRPr/>
            </a:pPr>
            <a:r>
              <a:rPr lang="en-US" sz="1300">
                <a:solidFill>
                  <a:srgbClr val="E8F2ED"/>
                </a:solidFill>
                <a:latin typeface="Segoe UI"/>
                <a:ea typeface="Segoe UI"/>
                <a:cs typeface="Segoe UI"/>
              </a:rPr>
              <a:t>Понятная отчётность: по каждому размещению видно, что оно дало</a:t>
            </a:r>
            <a:endParaRPr lang="en-US" sz="1300"/>
          </a:p>
        </p:txBody>
      </p:sp>
      <p:sp>
        <p:nvSpPr>
          <p:cNvPr id="14" name="Shape 8"/>
          <p:cNvSpPr/>
          <p:nvPr/>
        </p:nvSpPr>
        <p:spPr bwMode="auto">
          <a:xfrm>
            <a:off x="841248" y="4800600"/>
            <a:ext cx="365760" cy="365760"/>
          </a:xfrm>
          <a:prstGeom prst="ellipse">
            <a:avLst/>
          </a:prstGeom>
          <a:solidFill>
            <a:srgbClr val="FFFFFF">
              <a:alpha val="15999"/>
            </a:srgbClr>
          </a:solidFill>
          <a:ln/>
        </p:spPr>
      </p:sp>
      <p:pic>
        <p:nvPicPr>
          <p:cNvPr id="15" name="Image 4" descr="icons/phone_w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32688" y="4892039"/>
            <a:ext cx="182880" cy="182880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 bwMode="auto">
          <a:xfrm>
            <a:off x="1389888" y="4800600"/>
            <a:ext cx="7498080" cy="36576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250" b="1" dirty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+7 967 133</a:t>
            </a:r>
            <a:r>
              <a:rPr lang="ru-RU" sz="1250" b="1" dirty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-</a:t>
            </a:r>
            <a:r>
              <a:rPr lang="en-US" sz="1250" b="1" dirty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08</a:t>
            </a:r>
            <a:r>
              <a:rPr lang="ru-RU" sz="1250" b="1" dirty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-</a:t>
            </a:r>
            <a:r>
              <a:rPr lang="en-US" sz="1250" b="1" dirty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09</a:t>
            </a:r>
            <a:r>
              <a:rPr lang="en-US" sz="1250" dirty="0">
                <a:solidFill>
                  <a:srgbClr val="BED8CC"/>
                </a:solidFill>
                <a:latin typeface="Segoe UI"/>
                <a:ea typeface="Segoe UI"/>
                <a:cs typeface="Segoe UI"/>
              </a:rPr>
              <a:t>   ·   </a:t>
            </a:r>
            <a:r>
              <a:rPr lang="en-US" sz="1250" dirty="0" err="1">
                <a:solidFill>
                  <a:srgbClr val="BED8CC"/>
                </a:solidFill>
                <a:latin typeface="Segoe UI"/>
                <a:ea typeface="Segoe UI"/>
                <a:cs typeface="Segoe UI"/>
              </a:rPr>
              <a:t>телефон</a:t>
            </a:r>
            <a:r>
              <a:rPr lang="en-US" sz="1250" dirty="0">
                <a:solidFill>
                  <a:srgbClr val="BED8C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ru-RU" sz="1250" dirty="0">
                <a:solidFill>
                  <a:srgbClr val="BED8CC"/>
                </a:solidFill>
                <a:latin typeface="Segoe UI"/>
                <a:ea typeface="Segoe UI"/>
                <a:cs typeface="Segoe UI"/>
              </a:rPr>
              <a:t>коммерческого отдела</a:t>
            </a:r>
            <a:endParaRPr lang="en-US" sz="1250" dirty="0"/>
          </a:p>
        </p:txBody>
      </p:sp>
      <p:sp>
        <p:nvSpPr>
          <p:cNvPr id="17" name="Shape 10"/>
          <p:cNvSpPr/>
          <p:nvPr/>
        </p:nvSpPr>
        <p:spPr bwMode="auto">
          <a:xfrm>
            <a:off x="841248" y="5276088"/>
            <a:ext cx="365760" cy="365760"/>
          </a:xfrm>
          <a:prstGeom prst="ellipse">
            <a:avLst/>
          </a:prstGeom>
          <a:solidFill>
            <a:srgbClr val="FFFFFF">
              <a:alpha val="15999"/>
            </a:srgbClr>
          </a:solidFill>
          <a:ln/>
        </p:spPr>
      </p:sp>
      <p:pic>
        <p:nvPicPr>
          <p:cNvPr id="18" name="Image 5" descr="icons/envelope_w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932688" y="5367528"/>
            <a:ext cx="182880" cy="182880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 bwMode="auto">
          <a:xfrm>
            <a:off x="1389888" y="5276088"/>
            <a:ext cx="7498080" cy="36576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250" b="1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sales@lintega.ru</a:t>
            </a:r>
            <a:r>
              <a:rPr lang="en-US" sz="1250">
                <a:solidFill>
                  <a:srgbClr val="BED8CC"/>
                </a:solidFill>
                <a:latin typeface="Segoe UI"/>
                <a:ea typeface="Segoe UI"/>
                <a:cs typeface="Segoe UI"/>
              </a:rPr>
              <a:t>   ·   почта для запросов</a:t>
            </a:r>
            <a:endParaRPr lang="en-US" sz="1250"/>
          </a:p>
        </p:txBody>
      </p:sp>
      <p:sp>
        <p:nvSpPr>
          <p:cNvPr id="20" name="Shape 12"/>
          <p:cNvSpPr/>
          <p:nvPr/>
        </p:nvSpPr>
        <p:spPr bwMode="auto">
          <a:xfrm>
            <a:off x="841248" y="5751576"/>
            <a:ext cx="365760" cy="365760"/>
          </a:xfrm>
          <a:prstGeom prst="ellipse">
            <a:avLst/>
          </a:prstGeom>
          <a:solidFill>
            <a:srgbClr val="FFFFFF">
              <a:alpha val="15999"/>
            </a:srgbClr>
          </a:solidFill>
          <a:ln/>
        </p:spPr>
      </p:sp>
      <p:pic>
        <p:nvPicPr>
          <p:cNvPr id="21" name="Image 6" descr="icons/telegram_w.png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932688" y="5843016"/>
            <a:ext cx="182880" cy="182880"/>
          </a:xfrm>
          <a:prstGeom prst="rect">
            <a:avLst/>
          </a:prstGeom>
        </p:spPr>
      </p:pic>
      <p:sp>
        <p:nvSpPr>
          <p:cNvPr id="22" name="Text 13"/>
          <p:cNvSpPr/>
          <p:nvPr/>
        </p:nvSpPr>
        <p:spPr bwMode="auto">
          <a:xfrm>
            <a:off x="1389888" y="5751576"/>
            <a:ext cx="7498080" cy="36576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250" b="1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@ad_vetandlife</a:t>
            </a:r>
            <a:r>
              <a:rPr lang="en-US" sz="1250">
                <a:solidFill>
                  <a:srgbClr val="BED8CC"/>
                </a:solidFill>
                <a:latin typeface="Segoe UI"/>
                <a:ea typeface="Segoe UI"/>
                <a:cs typeface="Segoe UI"/>
              </a:rPr>
              <a:t>   ·   Telegram </a:t>
            </a:r>
            <a:r>
              <a:rPr lang="ru-RU" sz="1250">
                <a:solidFill>
                  <a:srgbClr val="BED8CC"/>
                </a:solidFill>
                <a:latin typeface="Segoe UI"/>
                <a:ea typeface="Segoe UI"/>
                <a:cs typeface="Segoe UI"/>
              </a:rPr>
              <a:t>коммерческого отдела</a:t>
            </a:r>
            <a:endParaRPr lang="en-US" sz="1250"/>
          </a:p>
        </p:txBody>
      </p:sp>
      <p:sp>
        <p:nvSpPr>
          <p:cNvPr id="23" name="Shape 14"/>
          <p:cNvSpPr/>
          <p:nvPr/>
        </p:nvSpPr>
        <p:spPr bwMode="auto">
          <a:xfrm>
            <a:off x="841248" y="6227064"/>
            <a:ext cx="365760" cy="365760"/>
          </a:xfrm>
          <a:prstGeom prst="ellipse">
            <a:avLst/>
          </a:prstGeom>
          <a:solidFill>
            <a:srgbClr val="FFFFFF">
              <a:alpha val="15999"/>
            </a:srgbClr>
          </a:solidFill>
          <a:ln/>
        </p:spPr>
      </p:sp>
      <p:pic>
        <p:nvPicPr>
          <p:cNvPr id="24" name="Image 7" descr="icons/globe_w.png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932688" y="6318504"/>
            <a:ext cx="182880" cy="182880"/>
          </a:xfrm>
          <a:prstGeom prst="rect">
            <a:avLst/>
          </a:prstGeom>
        </p:spPr>
      </p:pic>
      <p:sp>
        <p:nvSpPr>
          <p:cNvPr id="25" name="Text 15"/>
          <p:cNvSpPr/>
          <p:nvPr/>
        </p:nvSpPr>
        <p:spPr bwMode="auto">
          <a:xfrm>
            <a:off x="1389888" y="6227064"/>
            <a:ext cx="7498080" cy="36576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250" b="1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agroexpert.press · lintega.ru</a:t>
            </a:r>
            <a:r>
              <a:rPr lang="en-US" sz="1250">
                <a:solidFill>
                  <a:srgbClr val="BED8CC"/>
                </a:solidFill>
                <a:latin typeface="Segoe UI"/>
                <a:ea typeface="Segoe UI"/>
                <a:cs typeface="Segoe UI"/>
              </a:rPr>
              <a:t>   ·   сайт издания и медиагруппы</a:t>
            </a:r>
            <a:endParaRPr lang="en-US" sz="1250"/>
          </a:p>
        </p:txBody>
      </p:sp>
      <p:pic>
        <p:nvPicPr>
          <p:cNvPr id="26" name="Image 8" descr="logo_vert_white.png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9281160" y="5120640"/>
            <a:ext cx="2103120" cy="104241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 bwMode="auto">
          <a:xfrm>
            <a:off x="841248" y="457200"/>
            <a:ext cx="1042416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150" b="1" spc="300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ОБ ИЗДАНИИ</a:t>
            </a:r>
            <a:endParaRPr lang="en-US" sz="1150"/>
          </a:p>
        </p:txBody>
      </p:sp>
      <p:sp>
        <p:nvSpPr>
          <p:cNvPr id="3" name="Text 1"/>
          <p:cNvSpPr/>
          <p:nvPr/>
        </p:nvSpPr>
        <p:spPr bwMode="auto">
          <a:xfrm>
            <a:off x="841248" y="749808"/>
            <a:ext cx="10515600" cy="9144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5000"/>
              </a:lnSpc>
              <a:buNone/>
              <a:defRPr/>
            </a:pPr>
            <a:r>
              <a:rPr lang="en-US" sz="26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«Агроэксперт» — </a:t>
            </a:r>
            <a:r>
              <a:rPr lang="en-US" sz="2600" b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федеральное деловое СМИ об агробизнесе</a:t>
            </a:r>
            <a:endParaRPr lang="en-US" sz="2600"/>
          </a:p>
        </p:txBody>
      </p:sp>
      <p:sp>
        <p:nvSpPr>
          <p:cNvPr id="4" name="Text 2"/>
          <p:cNvSpPr/>
          <p:nvPr/>
        </p:nvSpPr>
        <p:spPr bwMode="auto">
          <a:xfrm>
            <a:off x="841248" y="1783080"/>
            <a:ext cx="5623560" cy="25146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25000"/>
              </a:lnSpc>
              <a:buNone/>
              <a:defRPr/>
            </a:pP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«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Агроэксперт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»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входит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в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медиагруппу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«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Линтега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»;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команда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группы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выпускает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отраслевые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медиа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с 2008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года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.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Издание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пишет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о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том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,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от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чего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зависят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деньги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хозяйств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: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законы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и ФГИС,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защита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урожая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и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поголовья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,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техника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,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экспорт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,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цены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.</a:t>
            </a:r>
            <a:b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</a:br>
            <a:b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</a:br>
            <a:r>
              <a:rPr lang="en-US" sz="135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Больше </a:t>
            </a:r>
            <a:r>
              <a:rPr lang="en-US" sz="1350" b="1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чем</a:t>
            </a:r>
            <a:r>
              <a:rPr lang="en-US" sz="1350" b="1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350" b="1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новости</a:t>
            </a:r>
            <a:r>
              <a:rPr lang="en-US" sz="1350" b="1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.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Каждое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событие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редакция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разворачивает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в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практику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: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схемы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,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инструкции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,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разборы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законов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,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полевое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видео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.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За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такими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материалами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читатели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возвращаются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, а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изданию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доверяют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профильные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3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ведомства</a:t>
            </a:r>
            <a:r>
              <a:rPr lang="en-US" sz="13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.</a:t>
            </a:r>
            <a:endParaRPr lang="en-US" sz="1350" dirty="0"/>
          </a:p>
        </p:txBody>
      </p:sp>
      <p:pic>
        <p:nvPicPr>
          <p:cNvPr id="5" name="Image 0" descr="icons/check_g.pn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41248" y="4361688"/>
            <a:ext cx="219456" cy="21945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 bwMode="auto">
          <a:xfrm>
            <a:off x="1225296" y="4343400"/>
            <a:ext cx="5303520" cy="310896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25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Зарегистрированное федеральное СМИ</a:t>
            </a:r>
            <a:endParaRPr lang="en-US" sz="1250"/>
          </a:p>
        </p:txBody>
      </p:sp>
      <p:pic>
        <p:nvPicPr>
          <p:cNvPr id="7" name="Image 1" descr="icons/check_g.pn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41248" y="4745736"/>
            <a:ext cx="219456" cy="21945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 bwMode="auto">
          <a:xfrm>
            <a:off x="1225296" y="4727448"/>
            <a:ext cx="5303520" cy="310896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25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Читатели — во всех аграрных регионах страны</a:t>
            </a:r>
            <a:endParaRPr lang="en-US" sz="1250"/>
          </a:p>
        </p:txBody>
      </p:sp>
      <p:pic>
        <p:nvPicPr>
          <p:cNvPr id="9" name="Image 2" descr="icons/check_g.pn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41248" y="5129784"/>
            <a:ext cx="219456" cy="21945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 bwMode="auto">
          <a:xfrm>
            <a:off x="1225296" y="5111496"/>
            <a:ext cx="5303520" cy="310896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25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Собственный видеопродакшен полного цикла</a:t>
            </a:r>
            <a:endParaRPr lang="en-US" sz="1250"/>
          </a:p>
        </p:txBody>
      </p:sp>
      <p:sp>
        <p:nvSpPr>
          <p:cNvPr id="11" name="Shape 6"/>
          <p:cNvSpPr/>
          <p:nvPr/>
        </p:nvSpPr>
        <p:spPr bwMode="auto">
          <a:xfrm>
            <a:off x="6812280" y="1783080"/>
            <a:ext cx="2286000" cy="1691640"/>
          </a:xfrm>
          <a:prstGeom prst="roundRect">
            <a:avLst>
              <a:gd name="adj" fmla="val 4865"/>
            </a:avLst>
          </a:prstGeom>
          <a:solidFill>
            <a:srgbClr val="006842"/>
          </a:solidFill>
          <a:ln/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12" name="Text 7"/>
          <p:cNvSpPr/>
          <p:nvPr/>
        </p:nvSpPr>
        <p:spPr bwMode="auto">
          <a:xfrm>
            <a:off x="6922008" y="2002536"/>
            <a:ext cx="2066544" cy="4572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2100" b="1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≈450 тыс.</a:t>
            </a:r>
            <a:endParaRPr lang="en-US" sz="2100"/>
          </a:p>
        </p:txBody>
      </p:sp>
      <p:sp>
        <p:nvSpPr>
          <p:cNvPr id="13" name="Text 8"/>
          <p:cNvSpPr/>
          <p:nvPr/>
        </p:nvSpPr>
        <p:spPr bwMode="auto">
          <a:xfrm>
            <a:off x="6903720" y="2532888"/>
            <a:ext cx="2103120" cy="347472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 algn="ctr">
              <a:buNone/>
              <a:defRPr/>
            </a:pPr>
            <a:r>
              <a:rPr lang="en-US" sz="1250" b="1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охват в месяц</a:t>
            </a:r>
            <a:endParaRPr lang="en-US" sz="1250"/>
          </a:p>
        </p:txBody>
      </p:sp>
      <p:sp>
        <p:nvSpPr>
          <p:cNvPr id="14" name="Text 9"/>
          <p:cNvSpPr/>
          <p:nvPr/>
        </p:nvSpPr>
        <p:spPr bwMode="auto">
          <a:xfrm>
            <a:off x="6903720" y="2916936"/>
            <a:ext cx="2103120" cy="41148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 algn="ctr">
              <a:lnSpc>
                <a:spcPct val="105000"/>
              </a:lnSpc>
              <a:buNone/>
              <a:defRPr/>
            </a:pPr>
            <a:r>
              <a:rPr lang="en-US" sz="1050">
                <a:solidFill>
                  <a:srgbClr val="CFE3D8"/>
                </a:solidFill>
                <a:latin typeface="Segoe UI"/>
                <a:ea typeface="Segoe UI"/>
                <a:cs typeface="Segoe UI"/>
              </a:rPr>
              <a:t>все каналы издания</a:t>
            </a:r>
            <a:endParaRPr lang="en-US" sz="1050"/>
          </a:p>
        </p:txBody>
      </p:sp>
      <p:sp>
        <p:nvSpPr>
          <p:cNvPr id="15" name="Shape 10"/>
          <p:cNvSpPr/>
          <p:nvPr/>
        </p:nvSpPr>
        <p:spPr bwMode="auto">
          <a:xfrm>
            <a:off x="9299448" y="1783080"/>
            <a:ext cx="2286000" cy="1691640"/>
          </a:xfrm>
          <a:prstGeom prst="roundRect">
            <a:avLst>
              <a:gd name="adj" fmla="val 4865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16" name="Text 11"/>
          <p:cNvSpPr/>
          <p:nvPr/>
        </p:nvSpPr>
        <p:spPr bwMode="auto">
          <a:xfrm>
            <a:off x="9409176" y="2002536"/>
            <a:ext cx="2066544" cy="4572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2100" b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110 000+</a:t>
            </a:r>
            <a:endParaRPr lang="en-US" sz="2100"/>
          </a:p>
        </p:txBody>
      </p:sp>
      <p:sp>
        <p:nvSpPr>
          <p:cNvPr id="17" name="Text 12"/>
          <p:cNvSpPr/>
          <p:nvPr/>
        </p:nvSpPr>
        <p:spPr bwMode="auto">
          <a:xfrm>
            <a:off x="9390888" y="2532888"/>
            <a:ext cx="2103120" cy="347472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 algn="ctr">
              <a:buNone/>
              <a:defRPr/>
            </a:pPr>
            <a:r>
              <a:rPr lang="en-US" sz="125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визитов на сайт</a:t>
            </a:r>
            <a:endParaRPr lang="en-US" sz="1250"/>
          </a:p>
        </p:txBody>
      </p:sp>
      <p:sp>
        <p:nvSpPr>
          <p:cNvPr id="18" name="Text 13"/>
          <p:cNvSpPr/>
          <p:nvPr/>
        </p:nvSpPr>
        <p:spPr bwMode="auto">
          <a:xfrm>
            <a:off x="9390888" y="2916936"/>
            <a:ext cx="2103120" cy="41148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 algn="ctr">
              <a:lnSpc>
                <a:spcPct val="105000"/>
              </a:lnSpc>
              <a:buNone/>
              <a:defRPr/>
            </a:pPr>
            <a:r>
              <a:rPr lang="en-US" sz="105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в месяц</a:t>
            </a:r>
            <a:endParaRPr lang="en-US" sz="1050"/>
          </a:p>
        </p:txBody>
      </p:sp>
      <p:sp>
        <p:nvSpPr>
          <p:cNvPr id="19" name="Shape 14"/>
          <p:cNvSpPr/>
          <p:nvPr/>
        </p:nvSpPr>
        <p:spPr bwMode="auto">
          <a:xfrm>
            <a:off x="6812280" y="3675888"/>
            <a:ext cx="2286000" cy="1691640"/>
          </a:xfrm>
          <a:prstGeom prst="roundRect">
            <a:avLst>
              <a:gd name="adj" fmla="val 4865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20" name="Text 15"/>
          <p:cNvSpPr/>
          <p:nvPr/>
        </p:nvSpPr>
        <p:spPr bwMode="auto">
          <a:xfrm>
            <a:off x="6922008" y="3895343"/>
            <a:ext cx="2066544" cy="4572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2100" b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10,3 млн</a:t>
            </a:r>
            <a:endParaRPr lang="en-US" sz="2100"/>
          </a:p>
        </p:txBody>
      </p:sp>
      <p:sp>
        <p:nvSpPr>
          <p:cNvPr id="21" name="Text 16"/>
          <p:cNvSpPr/>
          <p:nvPr/>
        </p:nvSpPr>
        <p:spPr bwMode="auto">
          <a:xfrm>
            <a:off x="6903720" y="4425696"/>
            <a:ext cx="2103120" cy="347472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 algn="ctr">
              <a:buNone/>
              <a:defRPr/>
            </a:pPr>
            <a:r>
              <a:rPr lang="en-US" sz="125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просмотров в год</a:t>
            </a:r>
            <a:endParaRPr lang="en-US" sz="1250"/>
          </a:p>
        </p:txBody>
      </p:sp>
      <p:sp>
        <p:nvSpPr>
          <p:cNvPr id="22" name="Text 17"/>
          <p:cNvSpPr/>
          <p:nvPr/>
        </p:nvSpPr>
        <p:spPr bwMode="auto">
          <a:xfrm>
            <a:off x="6903720" y="4809744"/>
            <a:ext cx="2103120" cy="41148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 algn="ctr">
              <a:lnSpc>
                <a:spcPct val="105000"/>
              </a:lnSpc>
              <a:buNone/>
              <a:defRPr/>
            </a:pPr>
            <a:r>
              <a:rPr lang="en-US" sz="105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сайт + соцсети</a:t>
            </a:r>
            <a:endParaRPr lang="en-US" sz="1050"/>
          </a:p>
        </p:txBody>
      </p:sp>
      <p:sp>
        <p:nvSpPr>
          <p:cNvPr id="23" name="Shape 18"/>
          <p:cNvSpPr/>
          <p:nvPr/>
        </p:nvSpPr>
        <p:spPr bwMode="auto">
          <a:xfrm>
            <a:off x="9299448" y="3675888"/>
            <a:ext cx="2286000" cy="1691640"/>
          </a:xfrm>
          <a:prstGeom prst="roundRect">
            <a:avLst>
              <a:gd name="adj" fmla="val 4865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24" name="Text 19"/>
          <p:cNvSpPr/>
          <p:nvPr/>
        </p:nvSpPr>
        <p:spPr bwMode="auto">
          <a:xfrm>
            <a:off x="9409176" y="3895343"/>
            <a:ext cx="2066544" cy="4572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2100" b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18 лет</a:t>
            </a:r>
            <a:endParaRPr lang="en-US" sz="2100"/>
          </a:p>
        </p:txBody>
      </p:sp>
      <p:sp>
        <p:nvSpPr>
          <p:cNvPr id="25" name="Text 20"/>
          <p:cNvSpPr/>
          <p:nvPr/>
        </p:nvSpPr>
        <p:spPr bwMode="auto">
          <a:xfrm>
            <a:off x="9390888" y="4425696"/>
            <a:ext cx="2103120" cy="347472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 algn="ctr">
              <a:buNone/>
              <a:defRPr/>
            </a:pPr>
            <a:r>
              <a:rPr lang="en-US" sz="125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опыта команды</a:t>
            </a:r>
            <a:endParaRPr lang="en-US" sz="1250"/>
          </a:p>
        </p:txBody>
      </p:sp>
      <p:sp>
        <p:nvSpPr>
          <p:cNvPr id="26" name="Text 21"/>
          <p:cNvSpPr/>
          <p:nvPr/>
        </p:nvSpPr>
        <p:spPr bwMode="auto">
          <a:xfrm>
            <a:off x="9390888" y="4809744"/>
            <a:ext cx="2103120" cy="41148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 algn="ctr">
              <a:lnSpc>
                <a:spcPct val="105000"/>
              </a:lnSpc>
              <a:buNone/>
              <a:defRPr/>
            </a:pPr>
            <a:r>
              <a:rPr lang="en-US" sz="105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в отраслевых медиа</a:t>
            </a:r>
            <a:endParaRPr lang="en-US" sz="1050"/>
          </a:p>
        </p:txBody>
      </p:sp>
      <p:sp>
        <p:nvSpPr>
          <p:cNvPr id="27" name="Shape 22"/>
          <p:cNvSpPr/>
          <p:nvPr/>
        </p:nvSpPr>
        <p:spPr bwMode="auto">
          <a:xfrm>
            <a:off x="841248" y="5623560"/>
            <a:ext cx="10506456" cy="658368"/>
          </a:xfrm>
          <a:prstGeom prst="roundRect">
            <a:avLst>
              <a:gd name="adj" fmla="val 12500"/>
            </a:avLst>
          </a:prstGeom>
          <a:solidFill>
            <a:srgbClr val="EAF2EE"/>
          </a:solidFill>
          <a:ln/>
        </p:spPr>
      </p:sp>
      <p:sp>
        <p:nvSpPr>
          <p:cNvPr id="28" name="Text 23"/>
          <p:cNvSpPr/>
          <p:nvPr/>
        </p:nvSpPr>
        <p:spPr bwMode="auto">
          <a:xfrm>
            <a:off x="1161288" y="5623560"/>
            <a:ext cx="9875520" cy="658368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30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Каналы:  </a:t>
            </a:r>
            <a:r>
              <a:rPr lang="en-US" sz="130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сайт agroexpert.press · Telegram · ВКонтакте · Дзен · MAX · Rutube · видеопродакшен · отраслевые события</a:t>
            </a:r>
            <a:endParaRPr lang="en-US" sz="1300"/>
          </a:p>
        </p:txBody>
      </p:sp>
      <p:sp>
        <p:nvSpPr>
          <p:cNvPr id="29" name="Text 24"/>
          <p:cNvSpPr/>
          <p:nvPr/>
        </p:nvSpPr>
        <p:spPr bwMode="auto">
          <a:xfrm>
            <a:off x="841248" y="6473952"/>
            <a:ext cx="320040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90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АГРОЭКСПЕРТ</a:t>
            </a: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 ·  медиакит 2026</a:t>
            </a:r>
            <a:endParaRPr lang="en-US" sz="900"/>
          </a:p>
        </p:txBody>
      </p:sp>
      <p:sp>
        <p:nvSpPr>
          <p:cNvPr id="30" name="Text 25"/>
          <p:cNvSpPr/>
          <p:nvPr/>
        </p:nvSpPr>
        <p:spPr bwMode="auto">
          <a:xfrm>
            <a:off x="4114800" y="6473952"/>
            <a:ext cx="3959352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agroexpert.press</a:t>
            </a:r>
            <a:endParaRPr lang="en-US" sz="900"/>
          </a:p>
        </p:txBody>
      </p:sp>
      <p:sp>
        <p:nvSpPr>
          <p:cNvPr id="31" name="Text 26"/>
          <p:cNvSpPr/>
          <p:nvPr/>
        </p:nvSpPr>
        <p:spPr bwMode="auto">
          <a:xfrm>
            <a:off x="10799064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r">
              <a:buNone/>
              <a:defRPr/>
            </a:pP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2</a:t>
            </a:r>
            <a:endParaRPr lang="en-US" sz="9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 bwMode="auto">
          <a:xfrm>
            <a:off x="841248" y="457200"/>
            <a:ext cx="1042416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150" b="1" spc="300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НАПРАВЛЕНИЯ РАБОТЫ</a:t>
            </a:r>
            <a:endParaRPr lang="en-US" sz="1150"/>
          </a:p>
        </p:txBody>
      </p:sp>
      <p:sp>
        <p:nvSpPr>
          <p:cNvPr id="3" name="Text 1"/>
          <p:cNvSpPr/>
          <p:nvPr/>
        </p:nvSpPr>
        <p:spPr bwMode="auto">
          <a:xfrm>
            <a:off x="841248" y="749808"/>
            <a:ext cx="10515600" cy="9144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5000"/>
              </a:lnSpc>
              <a:buNone/>
              <a:defRPr/>
            </a:pPr>
            <a:r>
              <a:rPr lang="en-US" sz="26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Комплексный подход </a:t>
            </a:r>
            <a:r>
              <a:rPr lang="en-US" sz="2600" b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к продвижению вашего бренда</a:t>
            </a:r>
            <a:endParaRPr lang="en-US" sz="2600"/>
          </a:p>
        </p:txBody>
      </p:sp>
      <p:sp>
        <p:nvSpPr>
          <p:cNvPr id="4" name="Text 2"/>
          <p:cNvSpPr/>
          <p:nvPr/>
        </p:nvSpPr>
        <p:spPr bwMode="auto">
          <a:xfrm>
            <a:off x="841248" y="1627632"/>
            <a:ext cx="10515600" cy="566928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8000"/>
              </a:lnSpc>
              <a:buNone/>
              <a:defRPr/>
            </a:pP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Четыре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направления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закрывают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все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потребности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компании</a:t>
            </a:r>
            <a:r>
              <a:rPr lang="ru-RU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—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от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разовой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публикации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до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годовой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программы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.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Начните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с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одного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формата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—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связку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под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вашу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задачу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и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бюджет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собер</a:t>
            </a:r>
            <a:r>
              <a:rPr lang="ru-RU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е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т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редакция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 bwMode="auto">
          <a:xfrm>
            <a:off x="841248" y="2514600"/>
            <a:ext cx="2487168" cy="2423160"/>
          </a:xfrm>
          <a:prstGeom prst="roundRect">
            <a:avLst>
              <a:gd name="adj" fmla="val 3396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6" name="Shape 4"/>
          <p:cNvSpPr/>
          <p:nvPr/>
        </p:nvSpPr>
        <p:spPr bwMode="auto">
          <a:xfrm>
            <a:off x="1650492" y="2807208"/>
            <a:ext cx="868680" cy="868680"/>
          </a:xfrm>
          <a:prstGeom prst="ellipse">
            <a:avLst/>
          </a:prstGeom>
          <a:solidFill>
            <a:srgbClr val="F18917"/>
          </a:solidFill>
          <a:ln/>
        </p:spPr>
      </p:sp>
      <p:pic>
        <p:nvPicPr>
          <p:cNvPr id="7" name="Image 0" descr="icons/pen_w.pn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879092" y="3035808"/>
            <a:ext cx="411480" cy="41148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 bwMode="auto">
          <a:xfrm>
            <a:off x="978408" y="3813048"/>
            <a:ext cx="2212848" cy="36576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 algn="ctr">
              <a:buNone/>
              <a:defRPr/>
            </a:pPr>
            <a:r>
              <a:rPr lang="en-US" sz="13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Публикации и PR</a:t>
            </a:r>
            <a:endParaRPr lang="en-US" sz="1300"/>
          </a:p>
        </p:txBody>
      </p:sp>
      <p:sp>
        <p:nvSpPr>
          <p:cNvPr id="9" name="Text 6"/>
          <p:cNvSpPr/>
          <p:nvPr/>
        </p:nvSpPr>
        <p:spPr bwMode="auto">
          <a:xfrm>
            <a:off x="1042416" y="4178808"/>
            <a:ext cx="2084832" cy="6858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 algn="ctr">
              <a:lnSpc>
                <a:spcPct val="112000"/>
              </a:lnSpc>
              <a:buNone/>
              <a:defRPr/>
            </a:pPr>
            <a:r>
              <a:rPr lang="en-US" sz="105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новости, экспертные статьи, интервью, колонки и комментарии — с анонсом в соцсетях</a:t>
            </a:r>
            <a:endParaRPr lang="en-US" sz="1050"/>
          </a:p>
        </p:txBody>
      </p:sp>
      <p:sp>
        <p:nvSpPr>
          <p:cNvPr id="10" name="Shape 7"/>
          <p:cNvSpPr/>
          <p:nvPr/>
        </p:nvSpPr>
        <p:spPr bwMode="auto">
          <a:xfrm>
            <a:off x="3511296" y="2514600"/>
            <a:ext cx="2487168" cy="2423160"/>
          </a:xfrm>
          <a:prstGeom prst="roundRect">
            <a:avLst>
              <a:gd name="adj" fmla="val 3396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11" name="Shape 8"/>
          <p:cNvSpPr/>
          <p:nvPr/>
        </p:nvSpPr>
        <p:spPr bwMode="auto">
          <a:xfrm>
            <a:off x="4320540" y="2807208"/>
            <a:ext cx="868680" cy="868680"/>
          </a:xfrm>
          <a:prstGeom prst="ellipse">
            <a:avLst/>
          </a:prstGeom>
          <a:solidFill>
            <a:srgbClr val="F18917"/>
          </a:solidFill>
          <a:ln/>
        </p:spPr>
      </p:sp>
      <p:pic>
        <p:nvPicPr>
          <p:cNvPr id="12" name="Image 1" descr="icons/video_w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549140" y="3035808"/>
            <a:ext cx="411480" cy="41148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 bwMode="auto">
          <a:xfrm>
            <a:off x="3648456" y="3813048"/>
            <a:ext cx="2212848" cy="36576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 algn="ctr">
              <a:buNone/>
              <a:defRPr/>
            </a:pPr>
            <a:r>
              <a:rPr lang="en-US" sz="13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Видеопродакшен</a:t>
            </a:r>
            <a:endParaRPr lang="en-US" sz="1300"/>
          </a:p>
        </p:txBody>
      </p:sp>
      <p:sp>
        <p:nvSpPr>
          <p:cNvPr id="14" name="Text 10"/>
          <p:cNvSpPr/>
          <p:nvPr/>
        </p:nvSpPr>
        <p:spPr bwMode="auto">
          <a:xfrm>
            <a:off x="3712464" y="4178808"/>
            <a:ext cx="2084832" cy="6858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 algn="ctr">
              <a:lnSpc>
                <a:spcPct val="112000"/>
              </a:lnSpc>
              <a:buNone/>
              <a:defRPr/>
            </a:pP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полевые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съ</a:t>
            </a:r>
            <a:r>
              <a:rPr lang="ru-RU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е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мки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,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тест-драйвы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,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видеоэкскурсии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по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производству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—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под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ключ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 bwMode="auto">
          <a:xfrm>
            <a:off x="6181344" y="2514600"/>
            <a:ext cx="2487168" cy="2423160"/>
          </a:xfrm>
          <a:prstGeom prst="roundRect">
            <a:avLst>
              <a:gd name="adj" fmla="val 3396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16" name="Shape 12"/>
          <p:cNvSpPr/>
          <p:nvPr/>
        </p:nvSpPr>
        <p:spPr bwMode="auto">
          <a:xfrm>
            <a:off x="6990588" y="2807208"/>
            <a:ext cx="868680" cy="868680"/>
          </a:xfrm>
          <a:prstGeom prst="ellipse">
            <a:avLst/>
          </a:prstGeom>
          <a:solidFill>
            <a:srgbClr val="F18917"/>
          </a:solidFill>
          <a:ln/>
        </p:spPr>
      </p:sp>
      <p:pic>
        <p:nvPicPr>
          <p:cNvPr id="17" name="Image 2" descr="icons/star_w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219187" y="3035808"/>
            <a:ext cx="411480" cy="41148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 bwMode="auto">
          <a:xfrm>
            <a:off x="6318504" y="3813048"/>
            <a:ext cx="2212848" cy="36576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 algn="ctr">
              <a:buNone/>
              <a:defRPr/>
            </a:pPr>
            <a:r>
              <a:rPr lang="en-US" sz="13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Спецпроекты</a:t>
            </a:r>
            <a:endParaRPr lang="en-US" sz="1300"/>
          </a:p>
        </p:txBody>
      </p:sp>
      <p:sp>
        <p:nvSpPr>
          <p:cNvPr id="19" name="Text 14"/>
          <p:cNvSpPr/>
          <p:nvPr/>
        </p:nvSpPr>
        <p:spPr bwMode="auto">
          <a:xfrm>
            <a:off x="6382512" y="4178808"/>
            <a:ext cx="2084832" cy="6858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 algn="ctr">
              <a:lnSpc>
                <a:spcPct val="112000"/>
              </a:lnSpc>
              <a:buNone/>
              <a:defRPr/>
            </a:pPr>
            <a:r>
              <a:rPr lang="en-US" sz="105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полевые испытания, вебинары, спецразделы, премии и интерактивы</a:t>
            </a:r>
            <a:endParaRPr lang="en-US" sz="1050"/>
          </a:p>
        </p:txBody>
      </p:sp>
      <p:sp>
        <p:nvSpPr>
          <p:cNvPr id="20" name="Shape 15"/>
          <p:cNvSpPr/>
          <p:nvPr/>
        </p:nvSpPr>
        <p:spPr bwMode="auto">
          <a:xfrm>
            <a:off x="8851392" y="2514600"/>
            <a:ext cx="2487168" cy="2423160"/>
          </a:xfrm>
          <a:prstGeom prst="roundRect">
            <a:avLst>
              <a:gd name="adj" fmla="val 3396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21" name="Shape 16"/>
          <p:cNvSpPr/>
          <p:nvPr/>
        </p:nvSpPr>
        <p:spPr bwMode="auto">
          <a:xfrm>
            <a:off x="9660636" y="2807208"/>
            <a:ext cx="868680" cy="868680"/>
          </a:xfrm>
          <a:prstGeom prst="ellipse">
            <a:avLst/>
          </a:prstGeom>
          <a:solidFill>
            <a:srgbClr val="F18917"/>
          </a:solidFill>
          <a:ln/>
        </p:spPr>
      </p:sp>
      <p:pic>
        <p:nvPicPr>
          <p:cNvPr id="22" name="Image 3" descr="icons/calendar_w.png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9889236" y="3035808"/>
            <a:ext cx="411480" cy="41148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 bwMode="auto">
          <a:xfrm>
            <a:off x="8988552" y="3813048"/>
            <a:ext cx="2212848" cy="36576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 algn="ctr">
              <a:buNone/>
              <a:defRPr/>
            </a:pPr>
            <a:r>
              <a:rPr lang="en-US" sz="13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События</a:t>
            </a:r>
            <a:endParaRPr lang="en-US" sz="1300"/>
          </a:p>
        </p:txBody>
      </p:sp>
      <p:sp>
        <p:nvSpPr>
          <p:cNvPr id="24" name="Text 18"/>
          <p:cNvSpPr/>
          <p:nvPr/>
        </p:nvSpPr>
        <p:spPr bwMode="auto">
          <a:xfrm>
            <a:off x="9052560" y="4178808"/>
            <a:ext cx="2084832" cy="6858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 algn="ctr">
              <a:lnSpc>
                <a:spcPct val="112000"/>
              </a:lnSpc>
              <a:buNone/>
              <a:defRPr/>
            </a:pP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инфопартн</a:t>
            </a:r>
            <a:r>
              <a:rPr lang="ru-RU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ё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рство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выставок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и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форумов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: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анонс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,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пресс-офис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,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съ</a:t>
            </a:r>
            <a:r>
              <a:rPr lang="ru-RU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ё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мка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,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пострелиз</a:t>
            </a:r>
            <a:endParaRPr lang="en-US" sz="1050" dirty="0"/>
          </a:p>
        </p:txBody>
      </p:sp>
      <p:sp>
        <p:nvSpPr>
          <p:cNvPr id="25" name="Text 19"/>
          <p:cNvSpPr/>
          <p:nvPr/>
        </p:nvSpPr>
        <p:spPr bwMode="auto">
          <a:xfrm>
            <a:off x="841248" y="5257800"/>
            <a:ext cx="10515600" cy="36576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1250" i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Всё — своими силами: редакция, аналитика, съёмка и дизайн внутри медиагруппы. Быстрее и без потери качества на стыках.</a:t>
            </a:r>
            <a:endParaRPr lang="en-US" sz="1250"/>
          </a:p>
        </p:txBody>
      </p:sp>
      <p:sp>
        <p:nvSpPr>
          <p:cNvPr id="26" name="Text 20"/>
          <p:cNvSpPr/>
          <p:nvPr/>
        </p:nvSpPr>
        <p:spPr bwMode="auto">
          <a:xfrm>
            <a:off x="841248" y="6473952"/>
            <a:ext cx="320040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90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АГРОЭКСПЕРТ</a:t>
            </a: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 ·  медиакит 2026</a:t>
            </a:r>
            <a:endParaRPr lang="en-US" sz="900"/>
          </a:p>
        </p:txBody>
      </p:sp>
      <p:sp>
        <p:nvSpPr>
          <p:cNvPr id="27" name="Text 21"/>
          <p:cNvSpPr/>
          <p:nvPr/>
        </p:nvSpPr>
        <p:spPr bwMode="auto">
          <a:xfrm>
            <a:off x="4114800" y="6473952"/>
            <a:ext cx="3959352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agroexpert.press</a:t>
            </a:r>
            <a:endParaRPr lang="en-US" sz="900"/>
          </a:p>
        </p:txBody>
      </p:sp>
      <p:sp>
        <p:nvSpPr>
          <p:cNvPr id="28" name="Text 22"/>
          <p:cNvSpPr/>
          <p:nvPr/>
        </p:nvSpPr>
        <p:spPr bwMode="auto">
          <a:xfrm>
            <a:off x="10799064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r">
              <a:buNone/>
              <a:defRPr/>
            </a:pP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3</a:t>
            </a:r>
            <a:endParaRPr lang="en-US" sz="9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4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 bwMode="auto">
          <a:xfrm>
            <a:off x="841248" y="457200"/>
            <a:ext cx="1042416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150" b="1" spc="300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НАША АУДИТОРИЯ</a:t>
            </a:r>
            <a:endParaRPr lang="en-US" sz="1150"/>
          </a:p>
        </p:txBody>
      </p:sp>
      <p:sp>
        <p:nvSpPr>
          <p:cNvPr id="3" name="Text 1"/>
          <p:cNvSpPr/>
          <p:nvPr/>
        </p:nvSpPr>
        <p:spPr bwMode="auto">
          <a:xfrm>
            <a:off x="841248" y="749808"/>
            <a:ext cx="10515600" cy="9144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5000"/>
              </a:lnSpc>
              <a:buNone/>
              <a:defRPr/>
            </a:pPr>
            <a:r>
              <a:rPr lang="en-US" sz="26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«Агроэксперт» читают те, кто </a:t>
            </a:r>
            <a:r>
              <a:rPr lang="en-US" sz="2600" b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подписывает бюджеты</a:t>
            </a:r>
            <a:endParaRPr lang="en-US" sz="2600"/>
          </a:p>
        </p:txBody>
      </p:sp>
      <p:sp>
        <p:nvSpPr>
          <p:cNvPr id="4" name="Text 2"/>
          <p:cNvSpPr/>
          <p:nvPr/>
        </p:nvSpPr>
        <p:spPr bwMode="auto">
          <a:xfrm>
            <a:off x="841248" y="1627632"/>
            <a:ext cx="10515600" cy="77724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8000"/>
              </a:lnSpc>
              <a:buNone/>
              <a:defRPr/>
            </a:pPr>
            <a:r>
              <a:rPr lang="en-US" sz="12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Ядро аудитории — собственники, руководители и профильные специалисты хозяйств. Заходят, чтобы держать руку на пульсе отрасли: новые законы и требования ФГИС, цены и экспортная повестка, заявления министерств и первых лиц агрополитики, опыт коллег, техника и технологии. Здесь же присматриваются к поставщикам — так же вдумчиво, как читают.</a:t>
            </a:r>
            <a:endParaRPr lang="en-US" sz="1200"/>
          </a:p>
        </p:txBody>
      </p:sp>
      <p:sp>
        <p:nvSpPr>
          <p:cNvPr id="5" name="Text 3"/>
          <p:cNvSpPr/>
          <p:nvPr/>
        </p:nvSpPr>
        <p:spPr bwMode="auto">
          <a:xfrm>
            <a:off x="841248" y="2606040"/>
            <a:ext cx="2148840" cy="4572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buNone/>
              <a:defRPr/>
            </a:pPr>
            <a:r>
              <a:rPr lang="en-US" sz="1900" b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25–55</a:t>
            </a:r>
            <a:r>
              <a:rPr lang="ru-RU" sz="1900" b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 лет</a:t>
            </a:r>
            <a:endParaRPr lang="en-US" sz="1900"/>
          </a:p>
        </p:txBody>
      </p:sp>
      <p:sp>
        <p:nvSpPr>
          <p:cNvPr id="6" name="Text 4"/>
          <p:cNvSpPr/>
          <p:nvPr/>
        </p:nvSpPr>
        <p:spPr bwMode="auto">
          <a:xfrm>
            <a:off x="3063240" y="2633472"/>
            <a:ext cx="2880360" cy="7315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0000"/>
              </a:lnSpc>
              <a:buNone/>
              <a:defRPr/>
            </a:pP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активные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технологические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лидеры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и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опытные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управленцы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 bwMode="auto">
          <a:xfrm>
            <a:off x="841248" y="3383280"/>
            <a:ext cx="2148840" cy="4572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buNone/>
              <a:defRPr/>
            </a:pPr>
            <a:r>
              <a:rPr lang="en-US" sz="1900" b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66,4%</a:t>
            </a:r>
            <a:endParaRPr lang="en-US" sz="1900"/>
          </a:p>
        </p:txBody>
      </p:sp>
      <p:sp>
        <p:nvSpPr>
          <p:cNvPr id="8" name="Text 6"/>
          <p:cNvSpPr/>
          <p:nvPr/>
        </p:nvSpPr>
        <p:spPr bwMode="auto">
          <a:xfrm>
            <a:off x="3063240" y="3410712"/>
            <a:ext cx="2880360" cy="7315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0000"/>
              </a:lnSpc>
              <a:buNone/>
              <a:defRPr/>
            </a:pP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визитов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со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смартфонов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—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читают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на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ходу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, в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поле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и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на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производстве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 bwMode="auto">
          <a:xfrm>
            <a:off x="841248" y="4160519"/>
            <a:ext cx="2148840" cy="4572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buNone/>
              <a:defRPr/>
            </a:pPr>
            <a:r>
              <a:rPr lang="en-US" sz="1900" b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3–4 стр.</a:t>
            </a:r>
            <a:endParaRPr lang="en-US" sz="1900"/>
          </a:p>
        </p:txBody>
      </p:sp>
      <p:sp>
        <p:nvSpPr>
          <p:cNvPr id="10" name="Text 8"/>
          <p:cNvSpPr/>
          <p:nvPr/>
        </p:nvSpPr>
        <p:spPr bwMode="auto">
          <a:xfrm>
            <a:off x="3063240" y="4187952"/>
            <a:ext cx="2880360" cy="7315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0000"/>
              </a:lnSpc>
              <a:buNone/>
              <a:defRPr/>
            </a:pPr>
            <a:r>
              <a:rPr lang="en-US" sz="105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за визит; вдумчивое чтение обзоров — до 14 минут</a:t>
            </a:r>
            <a:endParaRPr lang="en-US" sz="1050"/>
          </a:p>
        </p:txBody>
      </p:sp>
      <p:sp>
        <p:nvSpPr>
          <p:cNvPr id="11" name="Text 9"/>
          <p:cNvSpPr/>
          <p:nvPr/>
        </p:nvSpPr>
        <p:spPr bwMode="auto">
          <a:xfrm>
            <a:off x="841248" y="4937760"/>
            <a:ext cx="2148840" cy="4572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buNone/>
              <a:defRPr/>
            </a:pPr>
            <a:r>
              <a:rPr lang="en-US" sz="1900" b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Вся Россия</a:t>
            </a:r>
            <a:endParaRPr lang="en-US" sz="1900"/>
          </a:p>
        </p:txBody>
      </p:sp>
      <p:sp>
        <p:nvSpPr>
          <p:cNvPr id="12" name="Text 10"/>
          <p:cNvSpPr/>
          <p:nvPr/>
        </p:nvSpPr>
        <p:spPr bwMode="auto">
          <a:xfrm>
            <a:off x="3063240" y="4965192"/>
            <a:ext cx="2880360" cy="7315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0000"/>
              </a:lnSpc>
              <a:buNone/>
              <a:defRPr/>
            </a:pP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управляющие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офисы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и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холдинги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— в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Москве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,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производство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—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от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ru-RU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ю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га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и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Черноземья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до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Сибири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и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Дальнего</a:t>
            </a:r>
            <a:r>
              <a:rPr lang="en-US" sz="10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Востока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 bwMode="auto">
          <a:xfrm>
            <a:off x="6400800" y="2606040"/>
            <a:ext cx="4983480" cy="1828800"/>
          </a:xfrm>
          <a:prstGeom prst="roundRect">
            <a:avLst>
              <a:gd name="adj" fmla="val 4500"/>
            </a:avLst>
          </a:prstGeom>
          <a:solidFill>
            <a:srgbClr val="FDF1E2"/>
          </a:solidFill>
          <a:ln/>
        </p:spPr>
      </p:sp>
      <p:sp>
        <p:nvSpPr>
          <p:cNvPr id="14" name="Text 12"/>
          <p:cNvSpPr/>
          <p:nvPr/>
        </p:nvSpPr>
        <p:spPr bwMode="auto">
          <a:xfrm>
            <a:off x="6675120" y="2788920"/>
            <a:ext cx="4480560" cy="292608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300" b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Почему издание читают внимательно</a:t>
            </a:r>
            <a:endParaRPr lang="en-US" sz="1300"/>
          </a:p>
        </p:txBody>
      </p:sp>
      <p:sp>
        <p:nvSpPr>
          <p:cNvPr id="15" name="Text 13"/>
          <p:cNvSpPr/>
          <p:nvPr/>
        </p:nvSpPr>
        <p:spPr bwMode="auto">
          <a:xfrm>
            <a:off x="6675120" y="3108960"/>
            <a:ext cx="4480560" cy="123444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8000"/>
              </a:lnSpc>
              <a:buNone/>
              <a:defRPr/>
            </a:pPr>
            <a:r>
              <a:rPr lang="en-US" sz="115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Цена ошибки в АПК слишком высока: потерянный урожай, павшее поголовье, штраф. Читатель приходит за решением — и запоминает бренд, который это решение дал.</a:t>
            </a:r>
            <a:endParaRPr lang="en-US" sz="1150"/>
          </a:p>
        </p:txBody>
      </p:sp>
      <p:sp>
        <p:nvSpPr>
          <p:cNvPr id="16" name="Shape 14"/>
          <p:cNvSpPr/>
          <p:nvPr/>
        </p:nvSpPr>
        <p:spPr bwMode="auto">
          <a:xfrm>
            <a:off x="6400800" y="4617720"/>
            <a:ext cx="4983480" cy="1143000"/>
          </a:xfrm>
          <a:prstGeom prst="roundRect">
            <a:avLst>
              <a:gd name="adj" fmla="val 7200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17" name="Text 15"/>
          <p:cNvSpPr/>
          <p:nvPr/>
        </p:nvSpPr>
        <p:spPr bwMode="auto">
          <a:xfrm>
            <a:off x="6675120" y="4617720"/>
            <a:ext cx="4480560" cy="11430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lnSpc>
                <a:spcPct val="114999"/>
              </a:lnSpc>
              <a:buNone/>
              <a:defRPr/>
            </a:pPr>
            <a:r>
              <a:rPr lang="en-US" sz="110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Ядро — профессионалы отрасли. </a:t>
            </a:r>
            <a:r>
              <a:rPr lang="en-US" sz="11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Интересные новости издания читают и за пределами АПК, но основа аудитории — специалисты и руководители: реклама попадает к тем, кто принимает решения о закупках.</a:t>
            </a:r>
            <a:endParaRPr lang="en-US" sz="1100"/>
          </a:p>
        </p:txBody>
      </p:sp>
      <p:sp>
        <p:nvSpPr>
          <p:cNvPr id="18" name="Text 16"/>
          <p:cNvSpPr/>
          <p:nvPr/>
        </p:nvSpPr>
        <p:spPr bwMode="auto">
          <a:xfrm>
            <a:off x="841248" y="6473952"/>
            <a:ext cx="320040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90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АГРОЭКСПЕРТ</a:t>
            </a: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 ·  медиакит 2026</a:t>
            </a:r>
            <a:endParaRPr lang="en-US" sz="900"/>
          </a:p>
        </p:txBody>
      </p:sp>
      <p:sp>
        <p:nvSpPr>
          <p:cNvPr id="19" name="Text 17"/>
          <p:cNvSpPr/>
          <p:nvPr/>
        </p:nvSpPr>
        <p:spPr bwMode="auto">
          <a:xfrm>
            <a:off x="4114800" y="6473952"/>
            <a:ext cx="3959352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agroexpert.press</a:t>
            </a:r>
            <a:endParaRPr lang="en-US" sz="900"/>
          </a:p>
        </p:txBody>
      </p:sp>
      <p:sp>
        <p:nvSpPr>
          <p:cNvPr id="20" name="Text 18"/>
          <p:cNvSpPr/>
          <p:nvPr/>
        </p:nvSpPr>
        <p:spPr bwMode="auto">
          <a:xfrm>
            <a:off x="10799064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r">
              <a:buNone/>
              <a:defRPr/>
            </a:pP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4</a:t>
            </a:r>
            <a:endParaRPr lang="en-US" sz="9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 bwMode="auto">
          <a:xfrm>
            <a:off x="841248" y="457200"/>
            <a:ext cx="1042416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150" b="1" spc="300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НАША АУДИТОРИЯ · В ЛИЦАХ</a:t>
            </a:r>
            <a:endParaRPr lang="en-US" sz="1150"/>
          </a:p>
        </p:txBody>
      </p:sp>
      <p:sp>
        <p:nvSpPr>
          <p:cNvPr id="3" name="Text 1"/>
          <p:cNvSpPr/>
          <p:nvPr/>
        </p:nvSpPr>
        <p:spPr bwMode="auto">
          <a:xfrm>
            <a:off x="841248" y="749808"/>
            <a:ext cx="10515600" cy="9144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5000"/>
              </a:lnSpc>
              <a:buNone/>
              <a:defRPr/>
            </a:pPr>
            <a:r>
              <a:rPr lang="en-US" sz="2600" b="1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Кто</a:t>
            </a:r>
            <a:r>
              <a:rPr lang="en-US" sz="2600" b="1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2600" b="1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увидит</a:t>
            </a:r>
            <a:r>
              <a:rPr lang="en-US" sz="2600" b="1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2600" b="1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ваш</a:t>
            </a:r>
            <a:r>
              <a:rPr lang="en-US" sz="2600" b="1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2600" b="1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бренд</a:t>
            </a:r>
            <a:r>
              <a:rPr lang="en-US" sz="2600" b="1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: </a:t>
            </a:r>
            <a:endParaRPr lang="ru-RU" sz="2600" b="1" dirty="0">
              <a:solidFill>
                <a:srgbClr val="20302A"/>
              </a:solidFill>
              <a:latin typeface="Segoe UI"/>
              <a:ea typeface="Segoe UI"/>
              <a:cs typeface="Segoe UI"/>
            </a:endParaRPr>
          </a:p>
          <a:p>
            <a:pPr marL="0" indent="0">
              <a:lnSpc>
                <a:spcPct val="105000"/>
              </a:lnSpc>
              <a:buNone/>
              <a:defRPr/>
            </a:pPr>
            <a:r>
              <a:rPr lang="en-US" sz="2600" b="1" dirty="0" err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от</a:t>
            </a:r>
            <a:r>
              <a:rPr lang="en-US" sz="2600" b="1" dirty="0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2600" b="1" dirty="0" err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владельца</a:t>
            </a:r>
            <a:r>
              <a:rPr lang="en-US" sz="2600" b="1" dirty="0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2600" b="1" dirty="0" err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холдинга</a:t>
            </a:r>
            <a:r>
              <a:rPr lang="en-US" sz="2600" b="1" dirty="0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2600" b="1" dirty="0" err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до</a:t>
            </a:r>
            <a:r>
              <a:rPr lang="en-US" sz="2600" b="1" dirty="0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2600" b="1" dirty="0" err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ветврача</a:t>
            </a:r>
            <a:r>
              <a:rPr lang="ru-RU" sz="2600" b="1" dirty="0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 и агронома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 bwMode="auto">
          <a:xfrm>
            <a:off x="841248" y="1920240"/>
            <a:ext cx="2487168" cy="1755648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5" name="Shape 3"/>
          <p:cNvSpPr/>
          <p:nvPr/>
        </p:nvSpPr>
        <p:spPr bwMode="auto">
          <a:xfrm>
            <a:off x="1005840" y="2084832"/>
            <a:ext cx="438912" cy="438912"/>
          </a:xfrm>
          <a:prstGeom prst="ellipse">
            <a:avLst/>
          </a:prstGeom>
          <a:solidFill>
            <a:srgbClr val="EAF2EE"/>
          </a:solidFill>
          <a:ln/>
        </p:spPr>
      </p:sp>
      <p:pic>
        <p:nvPicPr>
          <p:cNvPr id="6" name="Image 0" descr="icons/crown_g.pn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15568" y="2194560"/>
            <a:ext cx="219456" cy="21945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 bwMode="auto">
          <a:xfrm>
            <a:off x="1536192" y="2066544"/>
            <a:ext cx="1645920" cy="566928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0000"/>
              </a:lnSpc>
              <a:buNone/>
              <a:defRPr/>
            </a:pPr>
            <a:r>
              <a:rPr lang="en-US" sz="110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Собственник агробизнеса</a:t>
            </a:r>
            <a:endParaRPr lang="en-US" sz="1100"/>
          </a:p>
        </p:txBody>
      </p:sp>
      <p:sp>
        <p:nvSpPr>
          <p:cNvPr id="8" name="Text 5"/>
          <p:cNvSpPr/>
          <p:nvPr/>
        </p:nvSpPr>
        <p:spPr bwMode="auto">
          <a:xfrm>
            <a:off x="1005840" y="2670048"/>
            <a:ext cx="2157984" cy="9144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0000"/>
              </a:lnSpc>
              <a:buNone/>
              <a:defRPr/>
            </a:pPr>
            <a:r>
              <a:rPr lang="en-US" sz="10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Владелец холдинга или КФХ: стратегия, партнёрства, крупные сделки</a:t>
            </a:r>
            <a:endParaRPr lang="en-US" sz="1000"/>
          </a:p>
        </p:txBody>
      </p:sp>
      <p:sp>
        <p:nvSpPr>
          <p:cNvPr id="9" name="Shape 6"/>
          <p:cNvSpPr/>
          <p:nvPr/>
        </p:nvSpPr>
        <p:spPr bwMode="auto">
          <a:xfrm>
            <a:off x="3511296" y="1920240"/>
            <a:ext cx="2487168" cy="1755648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10" name="Shape 7"/>
          <p:cNvSpPr/>
          <p:nvPr/>
        </p:nvSpPr>
        <p:spPr bwMode="auto">
          <a:xfrm>
            <a:off x="3675888" y="2084832"/>
            <a:ext cx="438912" cy="438912"/>
          </a:xfrm>
          <a:prstGeom prst="ellipse">
            <a:avLst/>
          </a:prstGeom>
          <a:solidFill>
            <a:srgbClr val="EAF2EE"/>
          </a:solidFill>
          <a:ln/>
        </p:spPr>
      </p:sp>
      <p:pic>
        <p:nvPicPr>
          <p:cNvPr id="11" name="Image 1" descr="icons/users_g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785616" y="2194560"/>
            <a:ext cx="219456" cy="21945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 bwMode="auto">
          <a:xfrm>
            <a:off x="4206240" y="2066544"/>
            <a:ext cx="1645920" cy="566928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0000"/>
              </a:lnSpc>
              <a:buNone/>
              <a:defRPr/>
            </a:pPr>
            <a:r>
              <a:rPr lang="en-US" sz="110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Руководитель предприятия</a:t>
            </a:r>
            <a:endParaRPr lang="en-US" sz="1100"/>
          </a:p>
        </p:txBody>
      </p:sp>
      <p:sp>
        <p:nvSpPr>
          <p:cNvPr id="13" name="Text 9"/>
          <p:cNvSpPr/>
          <p:nvPr/>
        </p:nvSpPr>
        <p:spPr bwMode="auto">
          <a:xfrm>
            <a:off x="3675888" y="2670048"/>
            <a:ext cx="2157984" cy="9144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0000"/>
              </a:lnSpc>
              <a:buNone/>
              <a:defRPr/>
            </a:pPr>
            <a:r>
              <a:rPr lang="en-US" sz="10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Директор хозяйства или комплекса: бюджеты, закупки, развитие производства</a:t>
            </a:r>
            <a:endParaRPr lang="en-US" sz="1000"/>
          </a:p>
        </p:txBody>
      </p:sp>
      <p:sp>
        <p:nvSpPr>
          <p:cNvPr id="14" name="Shape 10"/>
          <p:cNvSpPr/>
          <p:nvPr/>
        </p:nvSpPr>
        <p:spPr bwMode="auto">
          <a:xfrm>
            <a:off x="6181344" y="1920240"/>
            <a:ext cx="2487168" cy="1755648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15" name="Shape 11"/>
          <p:cNvSpPr/>
          <p:nvPr/>
        </p:nvSpPr>
        <p:spPr bwMode="auto">
          <a:xfrm>
            <a:off x="6345936" y="2084832"/>
            <a:ext cx="438912" cy="438912"/>
          </a:xfrm>
          <a:prstGeom prst="ellipse">
            <a:avLst/>
          </a:prstGeom>
          <a:solidFill>
            <a:srgbClr val="EAF2EE"/>
          </a:solidFill>
          <a:ln/>
        </p:spPr>
      </p:sp>
      <p:pic>
        <p:nvPicPr>
          <p:cNvPr id="16" name="Image 2" descr="icons/handshake_g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455664" y="2194560"/>
            <a:ext cx="219456" cy="21945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 bwMode="auto">
          <a:xfrm>
            <a:off x="6876288" y="2066544"/>
            <a:ext cx="1645920" cy="566928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0000"/>
              </a:lnSpc>
              <a:buNone/>
              <a:defRPr/>
            </a:pPr>
            <a:r>
              <a:rPr lang="en-US" sz="110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Коммерческий директор</a:t>
            </a:r>
            <a:endParaRPr lang="en-US" sz="1100"/>
          </a:p>
        </p:txBody>
      </p:sp>
      <p:sp>
        <p:nvSpPr>
          <p:cNvPr id="18" name="Text 13"/>
          <p:cNvSpPr/>
          <p:nvPr/>
        </p:nvSpPr>
        <p:spPr bwMode="auto">
          <a:xfrm>
            <a:off x="6345936" y="2670048"/>
            <a:ext cx="2157984" cy="9144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0000"/>
              </a:lnSpc>
              <a:buNone/>
              <a:defRPr/>
            </a:pPr>
            <a:r>
              <a:rPr lang="en-US" sz="10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Отвечает</a:t>
            </a:r>
            <a:r>
              <a:rPr lang="en-US" sz="10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за</a:t>
            </a:r>
            <a:r>
              <a:rPr lang="en-US" sz="10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сбыт</a:t>
            </a:r>
            <a:r>
              <a:rPr lang="en-US" sz="10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и </a:t>
            </a:r>
            <a:r>
              <a:rPr lang="en-US" sz="10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контрактацию</a:t>
            </a:r>
            <a:r>
              <a:rPr lang="en-US" sz="10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: </a:t>
            </a:r>
            <a:r>
              <a:rPr lang="en-US" sz="10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выбирает</a:t>
            </a:r>
            <a:r>
              <a:rPr lang="en-US" sz="10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надёжных</a:t>
            </a:r>
            <a:r>
              <a:rPr lang="en-US" sz="10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поставщиков</a:t>
            </a:r>
            <a:r>
              <a:rPr lang="en-US" sz="10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и </a:t>
            </a:r>
            <a:r>
              <a:rPr lang="en-US" sz="10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партнёров</a:t>
            </a:r>
            <a:endParaRPr lang="en-US" sz="1000" dirty="0"/>
          </a:p>
        </p:txBody>
      </p:sp>
      <p:sp>
        <p:nvSpPr>
          <p:cNvPr id="19" name="Shape 14"/>
          <p:cNvSpPr/>
          <p:nvPr/>
        </p:nvSpPr>
        <p:spPr bwMode="auto">
          <a:xfrm>
            <a:off x="8851392" y="1920240"/>
            <a:ext cx="2487168" cy="1755648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20" name="Shape 15"/>
          <p:cNvSpPr/>
          <p:nvPr/>
        </p:nvSpPr>
        <p:spPr bwMode="auto">
          <a:xfrm>
            <a:off x="9015984" y="2084832"/>
            <a:ext cx="438912" cy="438912"/>
          </a:xfrm>
          <a:prstGeom prst="ellipse">
            <a:avLst/>
          </a:prstGeom>
          <a:solidFill>
            <a:srgbClr val="EAF2EE"/>
          </a:solidFill>
          <a:ln/>
        </p:spPr>
      </p:sp>
      <p:pic>
        <p:nvPicPr>
          <p:cNvPr id="21" name="Image 3" descr="icons/scale_g.png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9125712" y="2194560"/>
            <a:ext cx="219456" cy="219456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 bwMode="auto">
          <a:xfrm>
            <a:off x="9546336" y="2066544"/>
            <a:ext cx="1645920" cy="566928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0000"/>
              </a:lnSpc>
              <a:buNone/>
              <a:defRPr/>
            </a:pPr>
            <a:r>
              <a:rPr lang="en-US" sz="110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Финансовый директор и главбух</a:t>
            </a:r>
            <a:endParaRPr lang="en-US" sz="1100"/>
          </a:p>
        </p:txBody>
      </p:sp>
      <p:sp>
        <p:nvSpPr>
          <p:cNvPr id="23" name="Text 17"/>
          <p:cNvSpPr/>
          <p:nvPr/>
        </p:nvSpPr>
        <p:spPr bwMode="auto">
          <a:xfrm>
            <a:off x="9015984" y="2670048"/>
            <a:ext cx="2157984" cy="9144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0000"/>
              </a:lnSpc>
              <a:buNone/>
              <a:defRPr/>
            </a:pPr>
            <a:r>
              <a:rPr lang="en-US" sz="10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Считают деньги хозяйства: субсидии, кредиты, работа во ФГИС без штрафов</a:t>
            </a:r>
            <a:endParaRPr lang="en-US" sz="1000"/>
          </a:p>
        </p:txBody>
      </p:sp>
      <p:sp>
        <p:nvSpPr>
          <p:cNvPr id="24" name="Shape 18"/>
          <p:cNvSpPr/>
          <p:nvPr/>
        </p:nvSpPr>
        <p:spPr bwMode="auto">
          <a:xfrm>
            <a:off x="841248" y="3877056"/>
            <a:ext cx="2487168" cy="1755648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25" name="Shape 19"/>
          <p:cNvSpPr/>
          <p:nvPr/>
        </p:nvSpPr>
        <p:spPr bwMode="auto">
          <a:xfrm>
            <a:off x="1005840" y="4041648"/>
            <a:ext cx="438912" cy="438912"/>
          </a:xfrm>
          <a:prstGeom prst="ellipse">
            <a:avLst/>
          </a:prstGeom>
          <a:solidFill>
            <a:srgbClr val="EAF2EE"/>
          </a:solidFill>
          <a:ln/>
        </p:spPr>
      </p:sp>
      <p:pic>
        <p:nvPicPr>
          <p:cNvPr id="26" name="Image 4" descr="icons/megaphone_g.png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115568" y="4151376"/>
            <a:ext cx="219456" cy="219456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 bwMode="auto">
          <a:xfrm>
            <a:off x="1536192" y="4023360"/>
            <a:ext cx="1645920" cy="566928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0000"/>
              </a:lnSpc>
              <a:buNone/>
              <a:defRPr/>
            </a:pPr>
            <a:r>
              <a:rPr lang="en-US" sz="110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Маркетолог агрокомпании</a:t>
            </a:r>
            <a:endParaRPr lang="en-US" sz="1100"/>
          </a:p>
        </p:txBody>
      </p:sp>
      <p:sp>
        <p:nvSpPr>
          <p:cNvPr id="28" name="Text 21"/>
          <p:cNvSpPr/>
          <p:nvPr/>
        </p:nvSpPr>
        <p:spPr bwMode="auto">
          <a:xfrm>
            <a:off x="1005840" y="4626864"/>
            <a:ext cx="2157984" cy="9144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0000"/>
              </a:lnSpc>
              <a:buNone/>
              <a:defRPr/>
            </a:pPr>
            <a:r>
              <a:rPr lang="en-US" sz="10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Следит за повесткой отрасли и выбирает площадки для продвижения</a:t>
            </a:r>
            <a:endParaRPr lang="en-US" sz="1000"/>
          </a:p>
        </p:txBody>
      </p:sp>
      <p:sp>
        <p:nvSpPr>
          <p:cNvPr id="29" name="Shape 22"/>
          <p:cNvSpPr/>
          <p:nvPr/>
        </p:nvSpPr>
        <p:spPr bwMode="auto">
          <a:xfrm>
            <a:off x="3511296" y="3877056"/>
            <a:ext cx="2487168" cy="1755648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30" name="Shape 23"/>
          <p:cNvSpPr/>
          <p:nvPr/>
        </p:nvSpPr>
        <p:spPr bwMode="auto">
          <a:xfrm>
            <a:off x="3675888" y="4041648"/>
            <a:ext cx="438912" cy="438912"/>
          </a:xfrm>
          <a:prstGeom prst="ellipse">
            <a:avLst/>
          </a:prstGeom>
          <a:solidFill>
            <a:srgbClr val="EAF2EE"/>
          </a:solidFill>
          <a:ln/>
        </p:spPr>
      </p:sp>
      <p:pic>
        <p:nvPicPr>
          <p:cNvPr id="31" name="Image 5" descr="icons/seedling_g.png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3785616" y="4151376"/>
            <a:ext cx="219456" cy="219456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 bwMode="auto">
          <a:xfrm>
            <a:off x="4206240" y="4023360"/>
            <a:ext cx="1645920" cy="566928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0000"/>
              </a:lnSpc>
              <a:buNone/>
              <a:defRPr/>
            </a:pPr>
            <a:r>
              <a:rPr lang="en-US" sz="110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Главный агроном</a:t>
            </a:r>
            <a:endParaRPr lang="en-US" sz="1100"/>
          </a:p>
        </p:txBody>
      </p:sp>
      <p:sp>
        <p:nvSpPr>
          <p:cNvPr id="33" name="Text 25"/>
          <p:cNvSpPr/>
          <p:nvPr/>
        </p:nvSpPr>
        <p:spPr bwMode="auto">
          <a:xfrm>
            <a:off x="3675888" y="4626864"/>
            <a:ext cx="2157984" cy="9144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0000"/>
              </a:lnSpc>
              <a:buNone/>
              <a:defRPr/>
            </a:pPr>
            <a:r>
              <a:rPr lang="en-US" sz="10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Отвечает за урожай: схемы защиты, полевые опыты, технологии — от дронов до ИИ</a:t>
            </a:r>
            <a:endParaRPr lang="en-US" sz="1000"/>
          </a:p>
        </p:txBody>
      </p:sp>
      <p:sp>
        <p:nvSpPr>
          <p:cNvPr id="34" name="Shape 26"/>
          <p:cNvSpPr/>
          <p:nvPr/>
        </p:nvSpPr>
        <p:spPr bwMode="auto">
          <a:xfrm>
            <a:off x="6181344" y="3877056"/>
            <a:ext cx="2487168" cy="1755648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35" name="Shape 27"/>
          <p:cNvSpPr/>
          <p:nvPr/>
        </p:nvSpPr>
        <p:spPr bwMode="auto">
          <a:xfrm>
            <a:off x="6345936" y="4041648"/>
            <a:ext cx="438912" cy="438912"/>
          </a:xfrm>
          <a:prstGeom prst="ellipse">
            <a:avLst/>
          </a:prstGeom>
          <a:solidFill>
            <a:srgbClr val="EAF2EE"/>
          </a:solidFill>
          <a:ln/>
        </p:spPr>
      </p:sp>
      <p:pic>
        <p:nvPicPr>
          <p:cNvPr id="36" name="Image 6" descr="icons/cow_g.png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6455664" y="4151376"/>
            <a:ext cx="219456" cy="219456"/>
          </a:xfrm>
          <a:prstGeom prst="rect">
            <a:avLst/>
          </a:prstGeom>
        </p:spPr>
      </p:pic>
      <p:sp>
        <p:nvSpPr>
          <p:cNvPr id="37" name="Text 28"/>
          <p:cNvSpPr/>
          <p:nvPr/>
        </p:nvSpPr>
        <p:spPr bwMode="auto">
          <a:xfrm>
            <a:off x="6876288" y="4023360"/>
            <a:ext cx="1645920" cy="566928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0000"/>
              </a:lnSpc>
              <a:buNone/>
              <a:defRPr/>
            </a:pPr>
            <a:r>
              <a:rPr lang="en-US" sz="110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Ветврач и зоотехник</a:t>
            </a:r>
            <a:endParaRPr lang="en-US" sz="1100"/>
          </a:p>
        </p:txBody>
      </p:sp>
      <p:sp>
        <p:nvSpPr>
          <p:cNvPr id="38" name="Text 29"/>
          <p:cNvSpPr/>
          <p:nvPr/>
        </p:nvSpPr>
        <p:spPr bwMode="auto">
          <a:xfrm>
            <a:off x="6345936" y="4626864"/>
            <a:ext cx="2157984" cy="9144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0000"/>
              </a:lnSpc>
              <a:buNone/>
              <a:defRPr/>
            </a:pPr>
            <a:r>
              <a:rPr lang="en-US" sz="10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Отвечают за здоровье и продуктивность стада: протоколы, вакцинация, корма</a:t>
            </a:r>
            <a:endParaRPr lang="en-US" sz="1000"/>
          </a:p>
        </p:txBody>
      </p:sp>
      <p:sp>
        <p:nvSpPr>
          <p:cNvPr id="39" name="Shape 30"/>
          <p:cNvSpPr/>
          <p:nvPr/>
        </p:nvSpPr>
        <p:spPr bwMode="auto">
          <a:xfrm>
            <a:off x="8851392" y="3877056"/>
            <a:ext cx="2487168" cy="1755648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40" name="Shape 31"/>
          <p:cNvSpPr/>
          <p:nvPr/>
        </p:nvSpPr>
        <p:spPr bwMode="auto">
          <a:xfrm>
            <a:off x="9015984" y="4041648"/>
            <a:ext cx="438912" cy="438912"/>
          </a:xfrm>
          <a:prstGeom prst="ellipse">
            <a:avLst/>
          </a:prstGeom>
          <a:solidFill>
            <a:srgbClr val="EAF2EE"/>
          </a:solidFill>
          <a:ln/>
        </p:spPr>
      </p:sp>
      <p:pic>
        <p:nvPicPr>
          <p:cNvPr id="41" name="Image 7" descr="icons/chart_g.png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9125712" y="4151376"/>
            <a:ext cx="219456" cy="219456"/>
          </a:xfrm>
          <a:prstGeom prst="rect">
            <a:avLst/>
          </a:prstGeom>
        </p:spPr>
      </p:pic>
      <p:sp>
        <p:nvSpPr>
          <p:cNvPr id="42" name="Text 32"/>
          <p:cNvSpPr/>
          <p:nvPr/>
        </p:nvSpPr>
        <p:spPr bwMode="auto">
          <a:xfrm>
            <a:off x="9546336" y="4023360"/>
            <a:ext cx="1645920" cy="566928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0000"/>
              </a:lnSpc>
              <a:buNone/>
              <a:defRPr/>
            </a:pPr>
            <a:r>
              <a:rPr lang="en-US" sz="110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Трейдер-экспортёр</a:t>
            </a:r>
            <a:endParaRPr lang="en-US" sz="1100"/>
          </a:p>
        </p:txBody>
      </p:sp>
      <p:sp>
        <p:nvSpPr>
          <p:cNvPr id="43" name="Text 33"/>
          <p:cNvSpPr/>
          <p:nvPr/>
        </p:nvSpPr>
        <p:spPr bwMode="auto">
          <a:xfrm>
            <a:off x="9015984" y="4626864"/>
            <a:ext cx="2157984" cy="9144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0000"/>
              </a:lnSpc>
              <a:buNone/>
              <a:defRPr/>
            </a:pPr>
            <a:r>
              <a:rPr lang="en-US" sz="10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Котировки, пошлины, квоты и окна сбыта — от Китая до Африки</a:t>
            </a:r>
            <a:endParaRPr lang="en-US" sz="1000"/>
          </a:p>
        </p:txBody>
      </p:sp>
      <p:sp>
        <p:nvSpPr>
          <p:cNvPr id="44" name="Text 34"/>
          <p:cNvSpPr/>
          <p:nvPr/>
        </p:nvSpPr>
        <p:spPr bwMode="auto">
          <a:xfrm>
            <a:off x="841248" y="5870448"/>
            <a:ext cx="10515600" cy="36576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lnSpc>
                <a:spcPct val="110000"/>
              </a:lnSpc>
              <a:buNone/>
              <a:defRPr/>
            </a:pPr>
            <a:r>
              <a:rPr lang="en-US" sz="1000" i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Роли — по данным исследования аудитории, май 2026. И это не всё: издание читают в науке и образовании, в профильных ведомствах и на аграрных факультетах — за каждой ролью тысячи специалистов.</a:t>
            </a:r>
            <a:endParaRPr lang="en-US" sz="1000"/>
          </a:p>
        </p:txBody>
      </p:sp>
      <p:sp>
        <p:nvSpPr>
          <p:cNvPr id="45" name="Text 35"/>
          <p:cNvSpPr/>
          <p:nvPr/>
        </p:nvSpPr>
        <p:spPr bwMode="auto">
          <a:xfrm>
            <a:off x="841248" y="6473952"/>
            <a:ext cx="320040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90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АГРОЭКСПЕРТ</a:t>
            </a: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 ·  медиакит 2026</a:t>
            </a:r>
            <a:endParaRPr lang="en-US" sz="900"/>
          </a:p>
        </p:txBody>
      </p:sp>
      <p:sp>
        <p:nvSpPr>
          <p:cNvPr id="46" name="Text 36"/>
          <p:cNvSpPr/>
          <p:nvPr/>
        </p:nvSpPr>
        <p:spPr bwMode="auto">
          <a:xfrm>
            <a:off x="4114800" y="6473952"/>
            <a:ext cx="3959352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agroexpert.press</a:t>
            </a:r>
            <a:endParaRPr lang="en-US" sz="900"/>
          </a:p>
        </p:txBody>
      </p:sp>
      <p:sp>
        <p:nvSpPr>
          <p:cNvPr id="47" name="Text 37"/>
          <p:cNvSpPr/>
          <p:nvPr/>
        </p:nvSpPr>
        <p:spPr bwMode="auto">
          <a:xfrm>
            <a:off x="10799064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r">
              <a:buNone/>
              <a:defRPr/>
            </a:pP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5</a:t>
            </a:r>
            <a:endParaRPr lang="en-US" sz="9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6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 bwMode="auto">
          <a:xfrm>
            <a:off x="841248" y="457200"/>
            <a:ext cx="1042416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150" b="1" spc="300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РЫНОК АГРО-МЕДИА</a:t>
            </a:r>
            <a:endParaRPr lang="en-US" sz="1150"/>
          </a:p>
        </p:txBody>
      </p:sp>
      <p:sp>
        <p:nvSpPr>
          <p:cNvPr id="3" name="Text 1"/>
          <p:cNvSpPr/>
          <p:nvPr/>
        </p:nvSpPr>
        <p:spPr bwMode="auto">
          <a:xfrm>
            <a:off x="841248" y="749808"/>
            <a:ext cx="10515600" cy="9144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5000"/>
              </a:lnSpc>
              <a:buNone/>
              <a:defRPr/>
            </a:pPr>
            <a:r>
              <a:rPr lang="en-US" sz="26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Бюджеты АПК уходят </a:t>
            </a:r>
            <a:r>
              <a:rPr lang="en-US" sz="2600" b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в экспертный контент</a:t>
            </a:r>
            <a:endParaRPr lang="en-US" sz="2600"/>
          </a:p>
        </p:txBody>
      </p:sp>
      <p:sp>
        <p:nvSpPr>
          <p:cNvPr id="4" name="Text 2"/>
          <p:cNvSpPr/>
          <p:nvPr/>
        </p:nvSpPr>
        <p:spPr bwMode="auto">
          <a:xfrm>
            <a:off x="841248" y="1627632"/>
            <a:ext cx="10515600" cy="77724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>
              <a:lnSpc>
                <a:spcPct val="118000"/>
              </a:lnSpc>
              <a:defRPr/>
            </a:pPr>
            <a:r>
              <a:rPr lang="en-US" sz="12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Агробренды вкладывают в отраслевые медиа на 12–15% больше с каждым годом — быстрее, чем растёт рекламный рынок в целом. </a:t>
            </a:r>
            <a:r>
              <a:rPr lang="ru-RU" sz="1200">
                <a:solidFill>
                  <a:srgbClr val="36433C"/>
                </a:solidFill>
                <a:ea typeface="Segoe UI"/>
                <a:cs typeface="Segoe UI"/>
              </a:rPr>
              <a:t>Причин несколько: отрасль растёт и получает господдержку, в рамках импортозамещения на рынок выходят новые бренды, которым нужно доверие рынка, экспортёрам нужна аналитика цен и квот, а усложнение ФГИС рождает спрос на разъяснения</a:t>
            </a:r>
            <a:r>
              <a:rPr lang="en-US" sz="12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. Конкуренты уже занимают информационное поле.</a:t>
            </a:r>
            <a:endParaRPr lang="en-US" sz="1200"/>
          </a:p>
        </p:txBody>
      </p:sp>
      <p:sp>
        <p:nvSpPr>
          <p:cNvPr id="5" name="Shape 3"/>
          <p:cNvSpPr/>
          <p:nvPr/>
        </p:nvSpPr>
        <p:spPr bwMode="auto">
          <a:xfrm>
            <a:off x="841248" y="2606040"/>
            <a:ext cx="2487168" cy="1828800"/>
          </a:xfrm>
          <a:prstGeom prst="roundRect">
            <a:avLst>
              <a:gd name="adj" fmla="val 4500"/>
            </a:avLst>
          </a:prstGeom>
          <a:solidFill>
            <a:srgbClr val="006842"/>
          </a:solidFill>
          <a:ln/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6" name="Text 4"/>
          <p:cNvSpPr/>
          <p:nvPr/>
        </p:nvSpPr>
        <p:spPr bwMode="auto">
          <a:xfrm>
            <a:off x="978408" y="2807208"/>
            <a:ext cx="2212848" cy="5029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2400" b="1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18,5–21,2</a:t>
            </a:r>
            <a:endParaRPr lang="en-US" sz="2400"/>
          </a:p>
        </p:txBody>
      </p:sp>
      <p:sp>
        <p:nvSpPr>
          <p:cNvPr id="7" name="Text 5"/>
          <p:cNvSpPr/>
          <p:nvPr/>
        </p:nvSpPr>
        <p:spPr bwMode="auto">
          <a:xfrm>
            <a:off x="978408" y="3383280"/>
            <a:ext cx="2212848" cy="566928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 algn="ctr">
              <a:lnSpc>
                <a:spcPct val="105000"/>
              </a:lnSpc>
              <a:buNone/>
              <a:defRPr/>
            </a:pPr>
            <a:r>
              <a:rPr lang="en-US" sz="1150" b="1" dirty="0" err="1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млрд</a:t>
            </a:r>
            <a:r>
              <a:rPr lang="en-US" sz="1150" b="1" dirty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ru-RU" sz="1150" b="1" dirty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рублей</a:t>
            </a:r>
            <a:r>
              <a:rPr lang="en-US" sz="1150" b="1" dirty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 — </a:t>
            </a:r>
            <a:r>
              <a:rPr lang="en-US" sz="1150" b="1" dirty="0" err="1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объём</a:t>
            </a:r>
            <a:r>
              <a:rPr lang="en-US" sz="1150" b="1" dirty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150" b="1" dirty="0" err="1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рынка</a:t>
            </a:r>
            <a:r>
              <a:rPr lang="en-US" sz="1150" b="1" dirty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 </a:t>
            </a:r>
            <a:br>
              <a:rPr lang="ru-RU" sz="1150" b="1" dirty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</a:br>
            <a:r>
              <a:rPr lang="en-US" sz="1150" b="1" dirty="0" err="1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агромедиа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 bwMode="auto">
          <a:xfrm>
            <a:off x="978408" y="3977640"/>
            <a:ext cx="2212848" cy="36576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 algn="ctr">
              <a:buNone/>
              <a:defRPr/>
            </a:pPr>
            <a:r>
              <a:rPr lang="en-US" sz="1000">
                <a:solidFill>
                  <a:srgbClr val="CFE3D8"/>
                </a:solidFill>
                <a:latin typeface="Segoe UI"/>
                <a:ea typeface="Segoe UI"/>
                <a:cs typeface="Segoe UI"/>
              </a:rPr>
              <a:t>оценка 2025–2026</a:t>
            </a:r>
            <a:endParaRPr lang="en-US" sz="1000"/>
          </a:p>
        </p:txBody>
      </p:sp>
      <p:sp>
        <p:nvSpPr>
          <p:cNvPr id="9" name="Shape 7"/>
          <p:cNvSpPr/>
          <p:nvPr/>
        </p:nvSpPr>
        <p:spPr bwMode="auto">
          <a:xfrm>
            <a:off x="3511296" y="2606040"/>
            <a:ext cx="2487168" cy="18288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10" name="Text 8"/>
          <p:cNvSpPr/>
          <p:nvPr/>
        </p:nvSpPr>
        <p:spPr bwMode="auto">
          <a:xfrm>
            <a:off x="3648456" y="2807208"/>
            <a:ext cx="2212848" cy="5029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2400" b="1" dirty="0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+12–15%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 bwMode="auto">
          <a:xfrm>
            <a:off x="3648456" y="3383280"/>
            <a:ext cx="2212848" cy="566928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 algn="ctr">
              <a:lnSpc>
                <a:spcPct val="105000"/>
              </a:lnSpc>
              <a:buNone/>
              <a:defRPr/>
            </a:pPr>
            <a:r>
              <a:rPr lang="en-US" sz="1150" b="1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среднегодовой</a:t>
            </a:r>
            <a:r>
              <a:rPr lang="en-US" sz="1150" b="1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150" b="1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рост</a:t>
            </a:r>
            <a:r>
              <a:rPr lang="en-US" sz="1150" b="1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150" b="1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рынка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 bwMode="auto">
          <a:xfrm>
            <a:off x="3648456" y="3977640"/>
            <a:ext cx="2212848" cy="36576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 algn="ctr">
              <a:buNone/>
              <a:defRPr/>
            </a:pPr>
            <a:r>
              <a:rPr lang="en-US" sz="10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прогноз</a:t>
            </a:r>
            <a:r>
              <a:rPr lang="en-US" sz="10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2026: +17%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 bwMode="auto">
          <a:xfrm>
            <a:off x="6181344" y="2606040"/>
            <a:ext cx="2487168" cy="18288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14" name="Text 12"/>
          <p:cNvSpPr/>
          <p:nvPr/>
        </p:nvSpPr>
        <p:spPr bwMode="auto">
          <a:xfrm>
            <a:off x="6318504" y="2807208"/>
            <a:ext cx="2212848" cy="5029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2400" b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50%</a:t>
            </a:r>
            <a:endParaRPr lang="en-US" sz="2400"/>
          </a:p>
        </p:txBody>
      </p:sp>
      <p:sp>
        <p:nvSpPr>
          <p:cNvPr id="15" name="Text 13"/>
          <p:cNvSpPr/>
          <p:nvPr/>
        </p:nvSpPr>
        <p:spPr bwMode="auto">
          <a:xfrm>
            <a:off x="6318504" y="3383280"/>
            <a:ext cx="2212848" cy="566928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 algn="ctr">
              <a:lnSpc>
                <a:spcPct val="105000"/>
              </a:lnSpc>
              <a:buNone/>
              <a:defRPr/>
            </a:pPr>
            <a:r>
              <a:rPr lang="en-US" sz="1150" b="1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бюджетов</a:t>
            </a:r>
            <a:r>
              <a:rPr lang="en-US" sz="1150" b="1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 — </a:t>
            </a:r>
            <a:r>
              <a:rPr lang="en-US" sz="1150" b="1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спецпроекты</a:t>
            </a:r>
            <a:r>
              <a:rPr lang="en-US" sz="1150" b="1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 и </a:t>
            </a:r>
            <a:r>
              <a:rPr lang="en-US" sz="1150" b="1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нативные</a:t>
            </a:r>
            <a:r>
              <a:rPr lang="en-US" sz="1150" b="1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150" b="1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форматы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 bwMode="auto">
          <a:xfrm>
            <a:off x="6318504" y="3977640"/>
            <a:ext cx="2212848" cy="36576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 algn="ctr">
              <a:buNone/>
              <a:defRPr/>
            </a:pPr>
            <a:r>
              <a:rPr lang="en-US" sz="10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самый</a:t>
            </a:r>
            <a:r>
              <a:rPr lang="en-US" sz="10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ёмкий</a:t>
            </a:r>
            <a:r>
              <a:rPr lang="en-US" sz="10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сегмент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 bwMode="auto">
          <a:xfrm>
            <a:off x="8851392" y="2606040"/>
            <a:ext cx="2487168" cy="18288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18" name="Text 16"/>
          <p:cNvSpPr/>
          <p:nvPr/>
        </p:nvSpPr>
        <p:spPr bwMode="auto">
          <a:xfrm>
            <a:off x="8988552" y="2807208"/>
            <a:ext cx="2212848" cy="5029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2400" b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+35%</a:t>
            </a:r>
            <a:endParaRPr lang="en-US" sz="2400"/>
          </a:p>
        </p:txBody>
      </p:sp>
      <p:sp>
        <p:nvSpPr>
          <p:cNvPr id="19" name="Text 17"/>
          <p:cNvSpPr/>
          <p:nvPr/>
        </p:nvSpPr>
        <p:spPr bwMode="auto">
          <a:xfrm>
            <a:off x="8988552" y="3383280"/>
            <a:ext cx="2212848" cy="566928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 algn="ctr">
              <a:lnSpc>
                <a:spcPct val="105000"/>
              </a:lnSpc>
              <a:buNone/>
              <a:defRPr/>
            </a:pPr>
            <a:r>
              <a:rPr lang="en-US" sz="1150" b="1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в </a:t>
            </a:r>
            <a:r>
              <a:rPr lang="en-US" sz="1150" b="1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год</a:t>
            </a:r>
            <a:r>
              <a:rPr lang="en-US" sz="1150" b="1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150" b="1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растут</a:t>
            </a:r>
            <a:r>
              <a:rPr lang="en-US" sz="1150" b="1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 B2B-видео и </a:t>
            </a:r>
            <a:r>
              <a:rPr lang="en-US" sz="1150" b="1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вебинары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 bwMode="auto">
          <a:xfrm>
            <a:off x="8988552" y="3977640"/>
            <a:ext cx="2212848" cy="36576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 algn="ctr">
              <a:buNone/>
              <a:defRPr/>
            </a:pPr>
            <a:r>
              <a:rPr lang="en-US" sz="10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полевые стримы и тест-драйвы</a:t>
            </a:r>
            <a:endParaRPr lang="en-US" sz="1000"/>
          </a:p>
        </p:txBody>
      </p:sp>
      <p:sp>
        <p:nvSpPr>
          <p:cNvPr id="21" name="Shape 19"/>
          <p:cNvSpPr/>
          <p:nvPr/>
        </p:nvSpPr>
        <p:spPr bwMode="auto">
          <a:xfrm>
            <a:off x="841248" y="4846320"/>
            <a:ext cx="10506456" cy="960120"/>
          </a:xfrm>
          <a:prstGeom prst="roundRect">
            <a:avLst>
              <a:gd name="adj" fmla="val 8571"/>
            </a:avLst>
          </a:prstGeom>
          <a:solidFill>
            <a:srgbClr val="FDF1E2"/>
          </a:solidFill>
          <a:ln/>
        </p:spPr>
      </p:sp>
      <p:sp>
        <p:nvSpPr>
          <p:cNvPr id="22" name="Text 20"/>
          <p:cNvSpPr/>
          <p:nvPr/>
        </p:nvSpPr>
        <p:spPr bwMode="auto">
          <a:xfrm>
            <a:off x="1161288" y="4846320"/>
            <a:ext cx="9875520" cy="9601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lnSpc>
                <a:spcPct val="120000"/>
              </a:lnSpc>
              <a:buNone/>
              <a:defRPr/>
            </a:pPr>
            <a:r>
              <a:rPr lang="en-US" sz="1250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Стандартные</a:t>
            </a:r>
            <a:r>
              <a:rPr lang="en-US" sz="1250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250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баннеры</a:t>
            </a:r>
            <a:r>
              <a:rPr lang="en-US" sz="1250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250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стагнируют</a:t>
            </a:r>
            <a:r>
              <a:rPr lang="en-US" sz="1250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 (+4–6%), </a:t>
            </a:r>
            <a:r>
              <a:rPr lang="en-US" sz="1250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печатная</a:t>
            </a:r>
            <a:r>
              <a:rPr lang="en-US" sz="1250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250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реклама</a:t>
            </a:r>
            <a:r>
              <a:rPr lang="en-US" sz="1250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250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падает</a:t>
            </a:r>
            <a:r>
              <a:rPr lang="en-US" sz="1250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 (</a:t>
            </a:r>
            <a:r>
              <a:rPr lang="ru-RU" sz="1250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-</a:t>
            </a:r>
            <a:r>
              <a:rPr lang="en-US" sz="1250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8–10%). </a:t>
            </a:r>
            <a:r>
              <a:rPr lang="en-US" sz="1250" b="1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Выигрывают</a:t>
            </a:r>
            <a:r>
              <a:rPr lang="en-US" sz="1250" b="1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250" b="1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форматы</a:t>
            </a:r>
            <a:r>
              <a:rPr lang="en-US" sz="1250" b="1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, в </a:t>
            </a:r>
            <a:r>
              <a:rPr lang="en-US" sz="1250" b="1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которых</a:t>
            </a:r>
            <a:r>
              <a:rPr lang="en-US" sz="1250" b="1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250" b="1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бренд</a:t>
            </a:r>
            <a:r>
              <a:rPr lang="en-US" sz="1250" b="1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250" b="1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встроен</a:t>
            </a:r>
            <a:r>
              <a:rPr lang="en-US" sz="1250" b="1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 в </a:t>
            </a:r>
            <a:r>
              <a:rPr lang="en-US" sz="1250" b="1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экспертизу</a:t>
            </a:r>
            <a:r>
              <a:rPr lang="en-US" sz="1250" b="1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, — </a:t>
            </a:r>
            <a:r>
              <a:rPr lang="en-US" sz="1250" b="1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именно</a:t>
            </a:r>
            <a:r>
              <a:rPr lang="en-US" sz="1250" b="1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250" b="1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их</a:t>
            </a:r>
            <a:r>
              <a:rPr lang="en-US" sz="1250" b="1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250" b="1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производит</a:t>
            </a:r>
            <a:r>
              <a:rPr lang="en-US" sz="1250" b="1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 «</a:t>
            </a:r>
            <a:r>
              <a:rPr lang="en-US" sz="1250" b="1" dirty="0" err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Агроэксперт</a:t>
            </a:r>
            <a:r>
              <a:rPr lang="en-US" sz="1250" b="1" dirty="0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».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 bwMode="auto">
          <a:xfrm>
            <a:off x="841248" y="5943600"/>
            <a:ext cx="1051560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000" i="1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Источники</a:t>
            </a:r>
            <a:r>
              <a:rPr lang="en-US" sz="1000" i="1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: АКАР, </a:t>
            </a:r>
            <a:r>
              <a:rPr lang="en-US" sz="1000" i="1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Mediascope</a:t>
            </a:r>
            <a:r>
              <a:rPr lang="en-US" sz="1000" i="1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, </a:t>
            </a:r>
            <a:r>
              <a:rPr lang="en-US" sz="1000" i="1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Росстат</a:t>
            </a:r>
            <a:r>
              <a:rPr lang="en-US" sz="1000" i="1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, </a:t>
            </a:r>
            <a:r>
              <a:rPr lang="en-US" sz="1000" i="1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отраслевые</a:t>
            </a:r>
            <a:r>
              <a:rPr lang="en-US" sz="1000" i="1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00" i="1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данные</a:t>
            </a:r>
            <a:r>
              <a:rPr lang="en-US" sz="1000" i="1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000" i="1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май</a:t>
            </a:r>
            <a:r>
              <a:rPr lang="en-US" sz="1000" i="1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2026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 bwMode="auto">
          <a:xfrm>
            <a:off x="841248" y="6473952"/>
            <a:ext cx="320040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90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АГРОЭКСПЕРТ</a:t>
            </a: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 ·  медиакит 2026</a:t>
            </a:r>
            <a:endParaRPr lang="en-US" sz="900"/>
          </a:p>
        </p:txBody>
      </p:sp>
      <p:sp>
        <p:nvSpPr>
          <p:cNvPr id="25" name="Text 23"/>
          <p:cNvSpPr/>
          <p:nvPr/>
        </p:nvSpPr>
        <p:spPr bwMode="auto">
          <a:xfrm>
            <a:off x="4114800" y="6473952"/>
            <a:ext cx="3959352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agroexpert.press</a:t>
            </a:r>
            <a:endParaRPr lang="en-US" sz="900"/>
          </a:p>
        </p:txBody>
      </p:sp>
      <p:sp>
        <p:nvSpPr>
          <p:cNvPr id="26" name="Text 24"/>
          <p:cNvSpPr/>
          <p:nvPr/>
        </p:nvSpPr>
        <p:spPr bwMode="auto">
          <a:xfrm>
            <a:off x="10799064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r">
              <a:buNone/>
              <a:defRPr/>
            </a:pP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6</a:t>
            </a:r>
            <a:endParaRPr lang="en-US" sz="9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7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 bwMode="auto">
          <a:xfrm>
            <a:off x="841248" y="457200"/>
            <a:ext cx="1042416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150" b="1" spc="300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О ЧЁМ МЫ ПИШЕМ</a:t>
            </a:r>
            <a:endParaRPr lang="en-US" sz="1150"/>
          </a:p>
        </p:txBody>
      </p:sp>
      <p:sp>
        <p:nvSpPr>
          <p:cNvPr id="3" name="Text 1"/>
          <p:cNvSpPr/>
          <p:nvPr/>
        </p:nvSpPr>
        <p:spPr bwMode="auto">
          <a:xfrm>
            <a:off x="841248" y="749808"/>
            <a:ext cx="10515600" cy="9144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5000"/>
              </a:lnSpc>
              <a:buNone/>
              <a:defRPr/>
            </a:pPr>
            <a:r>
              <a:rPr lang="en-US" sz="26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Четыре повестки, вокруг которых </a:t>
            </a:r>
            <a:r>
              <a:rPr lang="en-US" sz="2600" b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живёт аудитория</a:t>
            </a:r>
            <a:endParaRPr lang="en-US" sz="2600"/>
          </a:p>
        </p:txBody>
      </p:sp>
      <p:sp>
        <p:nvSpPr>
          <p:cNvPr id="4" name="Text 2"/>
          <p:cNvSpPr/>
          <p:nvPr/>
        </p:nvSpPr>
        <p:spPr bwMode="auto">
          <a:xfrm>
            <a:off x="841248" y="1627632"/>
            <a:ext cx="10515600" cy="566928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8000"/>
              </a:lnSpc>
              <a:buNone/>
              <a:defRPr/>
            </a:pPr>
            <a:r>
              <a:rPr lang="en-US" sz="12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Редакция пишет о том, что аудитория ищет сама, — ваш бренд оказывается внутри полезного материала, а не рядом с ним.</a:t>
            </a:r>
            <a:endParaRPr lang="en-US" sz="1200"/>
          </a:p>
        </p:txBody>
      </p:sp>
      <p:sp>
        <p:nvSpPr>
          <p:cNvPr id="5" name="Shape 3"/>
          <p:cNvSpPr/>
          <p:nvPr/>
        </p:nvSpPr>
        <p:spPr bwMode="auto">
          <a:xfrm>
            <a:off x="841248" y="2331720"/>
            <a:ext cx="5138928" cy="18288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6" name="Shape 4"/>
          <p:cNvSpPr/>
          <p:nvPr/>
        </p:nvSpPr>
        <p:spPr bwMode="auto">
          <a:xfrm>
            <a:off x="1060704" y="2551176"/>
            <a:ext cx="566928" cy="566928"/>
          </a:xfrm>
          <a:prstGeom prst="ellipse">
            <a:avLst/>
          </a:prstGeom>
          <a:solidFill>
            <a:srgbClr val="EAF2EE"/>
          </a:solidFill>
          <a:ln/>
        </p:spPr>
      </p:sp>
      <p:pic>
        <p:nvPicPr>
          <p:cNvPr id="7" name="Image 0" descr="icons/scale_g.pn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202436" y="2692908"/>
            <a:ext cx="283464" cy="28346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 bwMode="auto">
          <a:xfrm>
            <a:off x="1773936" y="2551176"/>
            <a:ext cx="2487168" cy="621792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0000"/>
              </a:lnSpc>
              <a:buNone/>
              <a:defRPr/>
            </a:pPr>
            <a:r>
              <a:rPr lang="en-US" sz="14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Законы и ФГИС</a:t>
            </a:r>
            <a:endParaRPr lang="en-US" sz="1400"/>
          </a:p>
        </p:txBody>
      </p:sp>
      <p:sp>
        <p:nvSpPr>
          <p:cNvPr id="9" name="Shape 6"/>
          <p:cNvSpPr/>
          <p:nvPr/>
        </p:nvSpPr>
        <p:spPr bwMode="auto">
          <a:xfrm>
            <a:off x="4288536" y="2578608"/>
            <a:ext cx="1481328" cy="347472"/>
          </a:xfrm>
          <a:prstGeom prst="roundRect">
            <a:avLst>
              <a:gd name="adj" fmla="val 50000"/>
            </a:avLst>
          </a:prstGeom>
          <a:solidFill>
            <a:srgbClr val="FDF1E2"/>
          </a:solidFill>
          <a:ln/>
        </p:spPr>
      </p:sp>
      <p:sp>
        <p:nvSpPr>
          <p:cNvPr id="10" name="Text 7"/>
          <p:cNvSpPr/>
          <p:nvPr/>
        </p:nvSpPr>
        <p:spPr bwMode="auto">
          <a:xfrm>
            <a:off x="4288536" y="2578608"/>
            <a:ext cx="1481328" cy="347472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950" b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Самый горячий спрос</a:t>
            </a:r>
            <a:endParaRPr lang="en-US" sz="950"/>
          </a:p>
        </p:txBody>
      </p:sp>
      <p:sp>
        <p:nvSpPr>
          <p:cNvPr id="11" name="Text 8"/>
          <p:cNvSpPr/>
          <p:nvPr/>
        </p:nvSpPr>
        <p:spPr bwMode="auto">
          <a:xfrm>
            <a:off x="1060704" y="3264408"/>
            <a:ext cx="4700016" cy="82296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2000"/>
              </a:lnSpc>
              <a:buNone/>
              <a:defRPr/>
            </a:pPr>
            <a:r>
              <a:rPr lang="en-US" sz="12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«Сатурн», «Зерно», «Семена», СПОТ, маркировка кормов: как не получить штраф и легально продать. В системах уже 73 600+ хозяйств</a:t>
            </a:r>
            <a:endParaRPr lang="en-US" sz="1200"/>
          </a:p>
        </p:txBody>
      </p:sp>
      <p:sp>
        <p:nvSpPr>
          <p:cNvPr id="12" name="Shape 9"/>
          <p:cNvSpPr/>
          <p:nvPr/>
        </p:nvSpPr>
        <p:spPr bwMode="auto">
          <a:xfrm>
            <a:off x="6199632" y="2331720"/>
            <a:ext cx="5138928" cy="18288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13" name="Shape 10"/>
          <p:cNvSpPr/>
          <p:nvPr/>
        </p:nvSpPr>
        <p:spPr bwMode="auto">
          <a:xfrm>
            <a:off x="6419088" y="2551176"/>
            <a:ext cx="566928" cy="566928"/>
          </a:xfrm>
          <a:prstGeom prst="ellipse">
            <a:avLst/>
          </a:prstGeom>
          <a:solidFill>
            <a:srgbClr val="EAF2EE"/>
          </a:solidFill>
          <a:ln/>
        </p:spPr>
      </p:sp>
      <p:pic>
        <p:nvPicPr>
          <p:cNvPr id="14" name="Image 1" descr="icons/cow_g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560820" y="2692908"/>
            <a:ext cx="283464" cy="283464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 bwMode="auto">
          <a:xfrm>
            <a:off x="7132320" y="2551176"/>
            <a:ext cx="2487168" cy="621792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0000"/>
              </a:lnSpc>
              <a:buNone/>
              <a:defRPr/>
            </a:pPr>
            <a:r>
              <a:rPr lang="en-US" sz="14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Ветеринария и животноводство</a:t>
            </a:r>
            <a:endParaRPr lang="en-US" sz="1400"/>
          </a:p>
        </p:txBody>
      </p:sp>
      <p:sp>
        <p:nvSpPr>
          <p:cNvPr id="16" name="Shape 12"/>
          <p:cNvSpPr/>
          <p:nvPr/>
        </p:nvSpPr>
        <p:spPr bwMode="auto">
          <a:xfrm>
            <a:off x="9646920" y="2578608"/>
            <a:ext cx="1481328" cy="347472"/>
          </a:xfrm>
          <a:prstGeom prst="roundRect">
            <a:avLst>
              <a:gd name="adj" fmla="val 50000"/>
            </a:avLst>
          </a:prstGeom>
          <a:solidFill>
            <a:srgbClr val="FDF1E2"/>
          </a:solidFill>
          <a:ln/>
        </p:spPr>
      </p:sp>
      <p:sp>
        <p:nvSpPr>
          <p:cNvPr id="17" name="Text 13"/>
          <p:cNvSpPr/>
          <p:nvPr/>
        </p:nvSpPr>
        <p:spPr bwMode="auto">
          <a:xfrm>
            <a:off x="9646920" y="2578608"/>
            <a:ext cx="1481328" cy="347472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950" b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Ядро практики</a:t>
            </a:r>
            <a:endParaRPr lang="en-US" sz="950"/>
          </a:p>
        </p:txBody>
      </p:sp>
      <p:sp>
        <p:nvSpPr>
          <p:cNvPr id="18" name="Text 14"/>
          <p:cNvSpPr/>
          <p:nvPr/>
        </p:nvSpPr>
        <p:spPr bwMode="auto">
          <a:xfrm>
            <a:off x="6419088" y="3264408"/>
            <a:ext cx="4700016" cy="82296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2000"/>
              </a:lnSpc>
              <a:buNone/>
              <a:defRPr/>
            </a:pP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Биобезопасность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,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протоколы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профилактики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,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вакцинация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КРС,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ВетИС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«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Меркурий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» —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ядро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практического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контента</a:t>
            </a:r>
            <a:endParaRPr lang="en-US" sz="1200" dirty="0"/>
          </a:p>
        </p:txBody>
      </p:sp>
      <p:sp>
        <p:nvSpPr>
          <p:cNvPr id="19" name="Shape 15"/>
          <p:cNvSpPr/>
          <p:nvPr/>
        </p:nvSpPr>
        <p:spPr bwMode="auto">
          <a:xfrm>
            <a:off x="841248" y="4361688"/>
            <a:ext cx="5138928" cy="18288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20" name="Shape 16"/>
          <p:cNvSpPr/>
          <p:nvPr/>
        </p:nvSpPr>
        <p:spPr bwMode="auto">
          <a:xfrm>
            <a:off x="1060704" y="4581144"/>
            <a:ext cx="566928" cy="566928"/>
          </a:xfrm>
          <a:prstGeom prst="ellipse">
            <a:avLst/>
          </a:prstGeom>
          <a:solidFill>
            <a:srgbClr val="EAF2EE"/>
          </a:solidFill>
          <a:ln/>
        </p:spPr>
      </p:sp>
      <p:pic>
        <p:nvPicPr>
          <p:cNvPr id="21" name="Image 2" descr="icons/rocket_g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202436" y="4722876"/>
            <a:ext cx="283464" cy="283464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 bwMode="auto">
          <a:xfrm>
            <a:off x="1773936" y="4581144"/>
            <a:ext cx="2487168" cy="621792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0000"/>
              </a:lnSpc>
              <a:buNone/>
              <a:defRPr/>
            </a:pPr>
            <a:r>
              <a:rPr lang="en-US" sz="14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Агротех и ИИ</a:t>
            </a:r>
            <a:endParaRPr lang="en-US" sz="1400"/>
          </a:p>
        </p:txBody>
      </p:sp>
      <p:sp>
        <p:nvSpPr>
          <p:cNvPr id="23" name="Shape 18"/>
          <p:cNvSpPr/>
          <p:nvPr/>
        </p:nvSpPr>
        <p:spPr bwMode="auto">
          <a:xfrm>
            <a:off x="4288536" y="4608576"/>
            <a:ext cx="1481328" cy="347472"/>
          </a:xfrm>
          <a:prstGeom prst="roundRect">
            <a:avLst>
              <a:gd name="adj" fmla="val 50000"/>
            </a:avLst>
          </a:prstGeom>
          <a:solidFill>
            <a:srgbClr val="FDF1E2"/>
          </a:solidFill>
          <a:ln/>
        </p:spPr>
      </p:sp>
      <p:sp>
        <p:nvSpPr>
          <p:cNvPr id="24" name="Text 19"/>
          <p:cNvSpPr/>
          <p:nvPr/>
        </p:nvSpPr>
        <p:spPr bwMode="auto">
          <a:xfrm>
            <a:off x="4288536" y="4608576"/>
            <a:ext cx="1481328" cy="347472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950" b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Растёт быстрее всех</a:t>
            </a:r>
            <a:endParaRPr lang="en-US" sz="950"/>
          </a:p>
        </p:txBody>
      </p:sp>
      <p:sp>
        <p:nvSpPr>
          <p:cNvPr id="25" name="Text 20"/>
          <p:cNvSpPr/>
          <p:nvPr/>
        </p:nvSpPr>
        <p:spPr bwMode="auto">
          <a:xfrm>
            <a:off x="1060704" y="5294376"/>
            <a:ext cx="4700016" cy="82296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2000"/>
              </a:lnSpc>
              <a:buNone/>
              <a:defRPr/>
            </a:pP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Агродроны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(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эксперимент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продлён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до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2029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года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),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точное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земледелие</a:t>
            </a:r>
            <a:r>
              <a:rPr lang="en-US" sz="120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, ИИ в </a:t>
            </a:r>
            <a:r>
              <a:rPr lang="en-US" sz="120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агрономии</a:t>
            </a:r>
            <a:endParaRPr lang="en-US" sz="1200" dirty="0"/>
          </a:p>
        </p:txBody>
      </p:sp>
      <p:sp>
        <p:nvSpPr>
          <p:cNvPr id="26" name="Shape 21"/>
          <p:cNvSpPr/>
          <p:nvPr/>
        </p:nvSpPr>
        <p:spPr bwMode="auto">
          <a:xfrm>
            <a:off x="6199632" y="4361688"/>
            <a:ext cx="5138928" cy="18288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27" name="Shape 22"/>
          <p:cNvSpPr/>
          <p:nvPr/>
        </p:nvSpPr>
        <p:spPr bwMode="auto">
          <a:xfrm>
            <a:off x="6419088" y="4581144"/>
            <a:ext cx="566928" cy="566928"/>
          </a:xfrm>
          <a:prstGeom prst="ellipse">
            <a:avLst/>
          </a:prstGeom>
          <a:solidFill>
            <a:srgbClr val="EAF2EE"/>
          </a:solidFill>
          <a:ln/>
        </p:spPr>
      </p:sp>
      <p:pic>
        <p:nvPicPr>
          <p:cNvPr id="28" name="Image 3" descr="icons/wheat_g.png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6560820" y="4722876"/>
            <a:ext cx="283464" cy="283464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 bwMode="auto">
          <a:xfrm>
            <a:off x="7132320" y="4581144"/>
            <a:ext cx="2487168" cy="621792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0000"/>
              </a:lnSpc>
              <a:buNone/>
              <a:defRPr/>
            </a:pPr>
            <a:r>
              <a:rPr lang="en-US" sz="14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Экспорт, рынки, логистика</a:t>
            </a:r>
            <a:endParaRPr lang="en-US" sz="1400"/>
          </a:p>
        </p:txBody>
      </p:sp>
      <p:sp>
        <p:nvSpPr>
          <p:cNvPr id="30" name="Shape 24"/>
          <p:cNvSpPr/>
          <p:nvPr/>
        </p:nvSpPr>
        <p:spPr bwMode="auto">
          <a:xfrm>
            <a:off x="9646920" y="4608576"/>
            <a:ext cx="1481328" cy="347472"/>
          </a:xfrm>
          <a:prstGeom prst="roundRect">
            <a:avLst>
              <a:gd name="adj" fmla="val 50000"/>
            </a:avLst>
          </a:prstGeom>
          <a:solidFill>
            <a:srgbClr val="FDF1E2"/>
          </a:solidFill>
          <a:ln/>
        </p:spPr>
      </p:sp>
      <p:sp>
        <p:nvSpPr>
          <p:cNvPr id="31" name="Text 25"/>
          <p:cNvSpPr/>
          <p:nvPr/>
        </p:nvSpPr>
        <p:spPr bwMode="auto">
          <a:xfrm>
            <a:off x="9646920" y="4608576"/>
            <a:ext cx="1481328" cy="347472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950" b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Самые крупные чеки</a:t>
            </a:r>
            <a:endParaRPr lang="en-US" sz="950"/>
          </a:p>
        </p:txBody>
      </p:sp>
      <p:sp>
        <p:nvSpPr>
          <p:cNvPr id="32" name="Text 26"/>
          <p:cNvSpPr/>
          <p:nvPr/>
        </p:nvSpPr>
        <p:spPr bwMode="auto">
          <a:xfrm>
            <a:off x="6419088" y="5294376"/>
            <a:ext cx="4700016" cy="82296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2000"/>
              </a:lnSpc>
              <a:buNone/>
              <a:defRPr/>
            </a:pPr>
            <a:r>
              <a:rPr lang="en-US" sz="12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Страна идёт к экспорту АПК на 55,2 млрд долларов к 2030 году: пошлины, квоты, Китай, фрахт</a:t>
            </a:r>
            <a:endParaRPr lang="en-US" sz="1200"/>
          </a:p>
        </p:txBody>
      </p:sp>
      <p:sp>
        <p:nvSpPr>
          <p:cNvPr id="33" name="Text 27"/>
          <p:cNvSpPr/>
          <p:nvPr/>
        </p:nvSpPr>
        <p:spPr bwMode="auto">
          <a:xfrm>
            <a:off x="841248" y="6473952"/>
            <a:ext cx="320040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90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АГРОЭКСПЕРТ</a:t>
            </a: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 ·  медиакит 2026</a:t>
            </a:r>
            <a:endParaRPr lang="en-US" sz="900"/>
          </a:p>
        </p:txBody>
      </p:sp>
      <p:sp>
        <p:nvSpPr>
          <p:cNvPr id="34" name="Text 28"/>
          <p:cNvSpPr/>
          <p:nvPr/>
        </p:nvSpPr>
        <p:spPr bwMode="auto">
          <a:xfrm>
            <a:off x="4114800" y="6473952"/>
            <a:ext cx="3959352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agroexpert.press</a:t>
            </a:r>
            <a:endParaRPr lang="en-US" sz="900"/>
          </a:p>
        </p:txBody>
      </p:sp>
      <p:sp>
        <p:nvSpPr>
          <p:cNvPr id="35" name="Text 29"/>
          <p:cNvSpPr/>
          <p:nvPr/>
        </p:nvSpPr>
        <p:spPr bwMode="auto">
          <a:xfrm>
            <a:off x="10799064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r">
              <a:buNone/>
              <a:defRPr/>
            </a:pP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7</a:t>
            </a:r>
            <a:endParaRPr lang="en-US" sz="9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8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 bwMode="auto">
          <a:xfrm>
            <a:off x="841248" y="457200"/>
            <a:ext cx="1042416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150" b="1" spc="300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ПОЧЕМУ «АГРОЭКСПЕРТ»</a:t>
            </a:r>
            <a:endParaRPr lang="en-US" sz="1150"/>
          </a:p>
        </p:txBody>
      </p:sp>
      <p:sp>
        <p:nvSpPr>
          <p:cNvPr id="3" name="Text 1"/>
          <p:cNvSpPr/>
          <p:nvPr/>
        </p:nvSpPr>
        <p:spPr bwMode="auto">
          <a:xfrm>
            <a:off x="841248" y="749808"/>
            <a:ext cx="10515600" cy="9144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5000"/>
              </a:lnSpc>
              <a:buNone/>
              <a:defRPr/>
            </a:pPr>
            <a:r>
              <a:rPr lang="en-US" sz="26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Четыре причины, почему бренду </a:t>
            </a:r>
            <a:r>
              <a:rPr lang="en-US" sz="2600" b="1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верят на наших страницах</a:t>
            </a:r>
            <a:endParaRPr lang="en-US" sz="2600"/>
          </a:p>
        </p:txBody>
      </p:sp>
      <p:sp>
        <p:nvSpPr>
          <p:cNvPr id="4" name="Shape 2"/>
          <p:cNvSpPr/>
          <p:nvPr/>
        </p:nvSpPr>
        <p:spPr bwMode="auto">
          <a:xfrm>
            <a:off x="841248" y="2103120"/>
            <a:ext cx="2487168" cy="2834640"/>
          </a:xfrm>
          <a:prstGeom prst="roundRect">
            <a:avLst>
              <a:gd name="adj" fmla="val 3309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5" name="Shape 3"/>
          <p:cNvSpPr/>
          <p:nvPr/>
        </p:nvSpPr>
        <p:spPr bwMode="auto">
          <a:xfrm>
            <a:off x="1060704" y="2322576"/>
            <a:ext cx="566928" cy="566928"/>
          </a:xfrm>
          <a:prstGeom prst="ellipse">
            <a:avLst/>
          </a:prstGeom>
          <a:solidFill>
            <a:srgbClr val="EAF2EE"/>
          </a:solidFill>
          <a:ln/>
        </p:spPr>
      </p:sp>
      <p:pic>
        <p:nvPicPr>
          <p:cNvPr id="6" name="Image 0" descr="icons/check_g.pn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202436" y="2464308"/>
            <a:ext cx="283464" cy="28346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 bwMode="auto">
          <a:xfrm>
            <a:off x="1060704" y="2980944"/>
            <a:ext cx="2048256" cy="77724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2000"/>
              </a:lnSpc>
              <a:buNone/>
              <a:defRPr/>
            </a:pPr>
            <a:r>
              <a:rPr lang="en-US" sz="12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Верифицированный эксклюзив</a:t>
            </a:r>
            <a:endParaRPr lang="en-US" sz="1200"/>
          </a:p>
        </p:txBody>
      </p:sp>
      <p:sp>
        <p:nvSpPr>
          <p:cNvPr id="8" name="Text 5"/>
          <p:cNvSpPr/>
          <p:nvPr/>
        </p:nvSpPr>
        <p:spPr bwMode="auto">
          <a:xfrm>
            <a:off x="1060704" y="3758184"/>
            <a:ext cx="2048256" cy="9601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2000"/>
              </a:lnSpc>
              <a:buNone/>
              <a:defRPr/>
            </a:pPr>
            <a:r>
              <a:rPr lang="en-US" sz="95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Высокая доля уникальных новостей по ФГИС и законодательству — их перепечатывают со ссылкой на нас</a:t>
            </a:r>
            <a:endParaRPr lang="en-US" sz="950"/>
          </a:p>
        </p:txBody>
      </p:sp>
      <p:sp>
        <p:nvSpPr>
          <p:cNvPr id="9" name="Shape 6"/>
          <p:cNvSpPr/>
          <p:nvPr/>
        </p:nvSpPr>
        <p:spPr bwMode="auto">
          <a:xfrm>
            <a:off x="3511296" y="2103120"/>
            <a:ext cx="2487168" cy="2834640"/>
          </a:xfrm>
          <a:prstGeom prst="roundRect">
            <a:avLst>
              <a:gd name="adj" fmla="val 3309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10" name="Shape 7"/>
          <p:cNvSpPr/>
          <p:nvPr/>
        </p:nvSpPr>
        <p:spPr bwMode="auto">
          <a:xfrm>
            <a:off x="3730752" y="2322576"/>
            <a:ext cx="566928" cy="566928"/>
          </a:xfrm>
          <a:prstGeom prst="ellipse">
            <a:avLst/>
          </a:prstGeom>
          <a:solidFill>
            <a:srgbClr val="EAF2EE"/>
          </a:solidFill>
          <a:ln/>
        </p:spPr>
      </p:sp>
      <p:pic>
        <p:nvPicPr>
          <p:cNvPr id="11" name="Image 1" descr="icons/building_g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872484" y="2464308"/>
            <a:ext cx="283464" cy="28346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 bwMode="auto">
          <a:xfrm>
            <a:off x="3730752" y="2980944"/>
            <a:ext cx="2048256" cy="77724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2000"/>
              </a:lnSpc>
              <a:buNone/>
              <a:defRPr/>
            </a:pPr>
            <a:r>
              <a:rPr lang="en-US" sz="12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Регуляторный авторитет</a:t>
            </a:r>
            <a:endParaRPr lang="en-US" sz="1200"/>
          </a:p>
        </p:txBody>
      </p:sp>
      <p:sp>
        <p:nvSpPr>
          <p:cNvPr id="13" name="Text 9"/>
          <p:cNvSpPr/>
          <p:nvPr/>
        </p:nvSpPr>
        <p:spPr bwMode="auto">
          <a:xfrm>
            <a:off x="3730752" y="3758184"/>
            <a:ext cx="2048256" cy="9601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2000"/>
              </a:lnSpc>
              <a:buNone/>
              <a:defRPr/>
            </a:pPr>
            <a:r>
              <a:rPr lang="en-US" sz="95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Первоисточник по повестке Минсельхоза и Россельхознадзора; материалы читают в ведомствах</a:t>
            </a:r>
            <a:endParaRPr lang="en-US" sz="950"/>
          </a:p>
        </p:txBody>
      </p:sp>
      <p:sp>
        <p:nvSpPr>
          <p:cNvPr id="14" name="Shape 10"/>
          <p:cNvSpPr/>
          <p:nvPr/>
        </p:nvSpPr>
        <p:spPr bwMode="auto">
          <a:xfrm>
            <a:off x="6181344" y="2103120"/>
            <a:ext cx="2487168" cy="2834640"/>
          </a:xfrm>
          <a:prstGeom prst="roundRect">
            <a:avLst>
              <a:gd name="adj" fmla="val 3309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15" name="Shape 11"/>
          <p:cNvSpPr/>
          <p:nvPr/>
        </p:nvSpPr>
        <p:spPr bwMode="auto">
          <a:xfrm>
            <a:off x="6400800" y="2322576"/>
            <a:ext cx="566928" cy="566928"/>
          </a:xfrm>
          <a:prstGeom prst="ellipse">
            <a:avLst/>
          </a:prstGeom>
          <a:solidFill>
            <a:srgbClr val="EAF2EE"/>
          </a:solidFill>
          <a:ln/>
        </p:spPr>
      </p:sp>
      <p:pic>
        <p:nvPicPr>
          <p:cNvPr id="16" name="Image 2" descr="icons/video_g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542532" y="2464308"/>
            <a:ext cx="283464" cy="28346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 bwMode="auto">
          <a:xfrm>
            <a:off x="6400800" y="2980944"/>
            <a:ext cx="2048256" cy="77724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2000"/>
              </a:lnSpc>
              <a:buNone/>
              <a:defRPr/>
            </a:pPr>
            <a:r>
              <a:rPr lang="en-US" sz="12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Собственный видеопродакшен</a:t>
            </a:r>
            <a:endParaRPr lang="en-US" sz="1200"/>
          </a:p>
        </p:txBody>
      </p:sp>
      <p:sp>
        <p:nvSpPr>
          <p:cNvPr id="18" name="Text 13"/>
          <p:cNvSpPr/>
          <p:nvPr/>
        </p:nvSpPr>
        <p:spPr bwMode="auto">
          <a:xfrm>
            <a:off x="6400800" y="3758184"/>
            <a:ext cx="2048256" cy="9601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2000"/>
              </a:lnSpc>
              <a:buNone/>
              <a:defRPr/>
            </a:pPr>
            <a:r>
              <a:rPr lang="en-US" sz="95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Полевые стримы, испытания техники, интервью с руководителями — ключевой формат 2026 года</a:t>
            </a:r>
            <a:endParaRPr lang="en-US" sz="950"/>
          </a:p>
        </p:txBody>
      </p:sp>
      <p:sp>
        <p:nvSpPr>
          <p:cNvPr id="19" name="Shape 14"/>
          <p:cNvSpPr/>
          <p:nvPr/>
        </p:nvSpPr>
        <p:spPr bwMode="auto">
          <a:xfrm>
            <a:off x="8851392" y="2103120"/>
            <a:ext cx="2487168" cy="2834640"/>
          </a:xfrm>
          <a:prstGeom prst="roundRect">
            <a:avLst>
              <a:gd name="adj" fmla="val 3309"/>
            </a:avLst>
          </a:prstGeom>
          <a:solidFill>
            <a:srgbClr val="FFFFFF"/>
          </a:solidFill>
          <a:ln w="12700">
            <a:solidFill>
              <a:srgbClr val="DDE6E1"/>
            </a:solidFill>
            <a:prstDash val="solid"/>
          </a:ln>
          <a:effectLst>
            <a:outerShdw blurRad="88900" dist="25400" dir="5400000" algn="bl" rotWithShape="0">
              <a:srgbClr val="8FA79B">
                <a:alpha val="16000"/>
              </a:srgbClr>
            </a:outerShdw>
          </a:effectLst>
        </p:spPr>
      </p:sp>
      <p:sp>
        <p:nvSpPr>
          <p:cNvPr id="20" name="Shape 15"/>
          <p:cNvSpPr/>
          <p:nvPr/>
        </p:nvSpPr>
        <p:spPr bwMode="auto">
          <a:xfrm>
            <a:off x="9070848" y="2322576"/>
            <a:ext cx="566928" cy="566928"/>
          </a:xfrm>
          <a:prstGeom prst="ellipse">
            <a:avLst/>
          </a:prstGeom>
          <a:solidFill>
            <a:srgbClr val="EAF2EE"/>
          </a:solidFill>
          <a:ln/>
        </p:spPr>
      </p:sp>
      <p:pic>
        <p:nvPicPr>
          <p:cNvPr id="21" name="Image 3" descr="icons/gem_g.png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9212580" y="2464308"/>
            <a:ext cx="283464" cy="28346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 bwMode="auto">
          <a:xfrm>
            <a:off x="9070848" y="2980944"/>
            <a:ext cx="2048256" cy="77724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2000"/>
              </a:lnSpc>
              <a:buNone/>
              <a:defRPr/>
            </a:pPr>
            <a:r>
              <a:rPr lang="en-US" sz="1200" b="1">
                <a:solidFill>
                  <a:srgbClr val="20302A"/>
                </a:solidFill>
                <a:latin typeface="Segoe UI"/>
                <a:ea typeface="Segoe UI"/>
                <a:cs typeface="Segoe UI"/>
              </a:rPr>
              <a:t>Присутствие на событиях</a:t>
            </a:r>
            <a:endParaRPr lang="en-US" sz="1200"/>
          </a:p>
        </p:txBody>
      </p:sp>
      <p:sp>
        <p:nvSpPr>
          <p:cNvPr id="23" name="Text 17"/>
          <p:cNvSpPr/>
          <p:nvPr/>
        </p:nvSpPr>
        <p:spPr bwMode="auto">
          <a:xfrm>
            <a:off x="9070848" y="3758184"/>
            <a:ext cx="2194560" cy="9601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2000"/>
              </a:lnSpc>
              <a:buNone/>
              <a:defRPr/>
            </a:pPr>
            <a:r>
              <a:rPr lang="en-US" sz="9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50+ </a:t>
            </a:r>
            <a:r>
              <a:rPr lang="en-US" sz="9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выставок</a:t>
            </a:r>
            <a:r>
              <a:rPr lang="en-US" sz="9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и </a:t>
            </a:r>
            <a:r>
              <a:rPr lang="en-US" sz="9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форумов</a:t>
            </a:r>
            <a:r>
              <a:rPr lang="en-US" sz="9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в </a:t>
            </a:r>
            <a:r>
              <a:rPr lang="en-US" sz="9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год</a:t>
            </a:r>
            <a:r>
              <a:rPr lang="en-US" sz="9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: </a:t>
            </a:r>
            <a:r>
              <a:rPr lang="en-US" sz="9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собственные</a:t>
            </a:r>
            <a:r>
              <a:rPr lang="en-US" sz="9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9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студии</a:t>
            </a:r>
            <a:r>
              <a:rPr lang="en-US" sz="9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и </a:t>
            </a:r>
            <a:r>
              <a:rPr lang="en-US" sz="9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репортажи</a:t>
            </a:r>
            <a:r>
              <a:rPr lang="en-US" sz="9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— </a:t>
            </a:r>
            <a:r>
              <a:rPr lang="en-US" sz="9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бренд</a:t>
            </a:r>
            <a:r>
              <a:rPr lang="en-US" sz="9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en-US" sz="9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видят</a:t>
            </a:r>
            <a:r>
              <a:rPr lang="en-US" sz="9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и </a:t>
            </a:r>
            <a:r>
              <a:rPr lang="en-US" sz="9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онлайн</a:t>
            </a:r>
            <a:r>
              <a:rPr lang="en-US" sz="950" dirty="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, и </a:t>
            </a:r>
            <a:r>
              <a:rPr lang="en-US" sz="950" dirty="0" err="1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вживую</a:t>
            </a:r>
            <a:endParaRPr lang="en-US" sz="950" dirty="0"/>
          </a:p>
        </p:txBody>
      </p:sp>
      <p:sp>
        <p:nvSpPr>
          <p:cNvPr id="24" name="Text 18"/>
          <p:cNvSpPr/>
          <p:nvPr/>
        </p:nvSpPr>
        <p:spPr bwMode="auto">
          <a:xfrm>
            <a:off x="841248" y="5257800"/>
            <a:ext cx="10515600" cy="36576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1250" i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Деловая аналитика, официальный статус и собственное видеопроизводство в одном издании — обычно для такой связки нужны три разные площадки.</a:t>
            </a:r>
            <a:endParaRPr lang="en-US" sz="1250"/>
          </a:p>
        </p:txBody>
      </p:sp>
      <p:sp>
        <p:nvSpPr>
          <p:cNvPr id="25" name="Text 19"/>
          <p:cNvSpPr/>
          <p:nvPr/>
        </p:nvSpPr>
        <p:spPr bwMode="auto">
          <a:xfrm>
            <a:off x="841248" y="6473952"/>
            <a:ext cx="320040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90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АГРОЭКСПЕРТ</a:t>
            </a: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  ·  медиакит 2026</a:t>
            </a:r>
            <a:endParaRPr lang="en-US" sz="900"/>
          </a:p>
        </p:txBody>
      </p:sp>
      <p:sp>
        <p:nvSpPr>
          <p:cNvPr id="26" name="Text 20"/>
          <p:cNvSpPr/>
          <p:nvPr/>
        </p:nvSpPr>
        <p:spPr bwMode="auto">
          <a:xfrm>
            <a:off x="4114800" y="6473952"/>
            <a:ext cx="3959352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ctr">
              <a:buNone/>
              <a:defRPr/>
            </a:pP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agroexpert.press</a:t>
            </a:r>
            <a:endParaRPr lang="en-US" sz="900"/>
          </a:p>
        </p:txBody>
      </p:sp>
      <p:sp>
        <p:nvSpPr>
          <p:cNvPr id="27" name="Text 21"/>
          <p:cNvSpPr/>
          <p:nvPr/>
        </p:nvSpPr>
        <p:spPr bwMode="auto">
          <a:xfrm>
            <a:off x="10799064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 algn="r">
              <a:buNone/>
              <a:defRPr/>
            </a:pPr>
            <a:r>
              <a:rPr lang="en-US" sz="90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8</a:t>
            </a:r>
            <a:endParaRPr lang="en-US" sz="9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Slide 9">
    <p:bg>
      <p:bgPr>
        <a:solidFill>
          <a:srgbClr val="004D3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30223556" name="Рисунок 33022355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904999" y="0"/>
            <a:ext cx="10287000" cy="6857999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 bwMode="auto">
          <a:xfrm>
            <a:off x="9235440" y="-2377440"/>
            <a:ext cx="5120640" cy="5120640"/>
          </a:xfrm>
          <a:prstGeom prst="ellipse">
            <a:avLst/>
          </a:prstGeom>
          <a:ln w="15875">
            <a:solidFill>
              <a:srgbClr val="FFFFFF">
                <a:alpha val="38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 bwMode="auto">
          <a:xfrm>
            <a:off x="841248" y="457200"/>
            <a:ext cx="10424160" cy="2743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buNone/>
              <a:defRPr/>
            </a:pPr>
            <a:r>
              <a:rPr lang="en-US" sz="1150" b="1" spc="300">
                <a:solidFill>
                  <a:srgbClr val="F18917"/>
                </a:solidFill>
                <a:latin typeface="Segoe UI"/>
                <a:ea typeface="Segoe UI"/>
                <a:cs typeface="Segoe UI"/>
              </a:rPr>
              <a:t>ПРИМЕРЫ РАБОТЫ</a:t>
            </a:r>
            <a:endParaRPr lang="en-US" sz="1150"/>
          </a:p>
        </p:txBody>
      </p:sp>
      <p:sp>
        <p:nvSpPr>
          <p:cNvPr id="4" name="Text 2"/>
          <p:cNvSpPr/>
          <p:nvPr/>
        </p:nvSpPr>
        <p:spPr bwMode="auto">
          <a:xfrm>
            <a:off x="841248" y="749808"/>
            <a:ext cx="10515600" cy="91440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5000"/>
              </a:lnSpc>
              <a:buNone/>
              <a:defRPr/>
            </a:pPr>
            <a:r>
              <a:rPr lang="en-US" sz="2600" b="1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Шесть проектов, по которым </a:t>
            </a:r>
            <a:r>
              <a:rPr lang="en-US" sz="2600" b="1">
                <a:solidFill>
                  <a:srgbClr val="F8B366"/>
                </a:solidFill>
                <a:latin typeface="Segoe UI"/>
                <a:ea typeface="Segoe UI"/>
                <a:cs typeface="Segoe UI"/>
              </a:rPr>
              <a:t>издание знают в отрасли</a:t>
            </a:r>
            <a:endParaRPr lang="en-US" sz="2600"/>
          </a:p>
        </p:txBody>
      </p:sp>
      <p:sp>
        <p:nvSpPr>
          <p:cNvPr id="5" name="Shape 3"/>
          <p:cNvSpPr/>
          <p:nvPr/>
        </p:nvSpPr>
        <p:spPr bwMode="auto">
          <a:xfrm>
            <a:off x="841248" y="1920240"/>
            <a:ext cx="3355848" cy="1874520"/>
          </a:xfrm>
          <a:prstGeom prst="roundRect">
            <a:avLst>
              <a:gd name="adj" fmla="val 4390"/>
            </a:avLst>
          </a:prstGeom>
          <a:solidFill>
            <a:srgbClr val="FFFFFF">
              <a:alpha val="94000"/>
            </a:srgbClr>
          </a:solidFill>
          <a:ln/>
        </p:spPr>
      </p:sp>
      <p:sp>
        <p:nvSpPr>
          <p:cNvPr id="6" name="Text 4"/>
          <p:cNvSpPr/>
          <p:nvPr/>
        </p:nvSpPr>
        <p:spPr bwMode="auto">
          <a:xfrm>
            <a:off x="1042416" y="2103120"/>
            <a:ext cx="2953512" cy="59436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2000"/>
              </a:lnSpc>
              <a:buNone/>
              <a:defRPr/>
            </a:pPr>
            <a:r>
              <a:rPr lang="en-US" sz="130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AGRAVIA · генеральный инфопартнёр</a:t>
            </a:r>
            <a:endParaRPr lang="en-US" sz="1300"/>
          </a:p>
        </p:txBody>
      </p:sp>
      <p:sp>
        <p:nvSpPr>
          <p:cNvPr id="7" name="Text 5"/>
          <p:cNvSpPr/>
          <p:nvPr/>
        </p:nvSpPr>
        <p:spPr bwMode="auto">
          <a:xfrm>
            <a:off x="1042416" y="2724911"/>
            <a:ext cx="2953512" cy="9601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2000"/>
              </a:lnSpc>
              <a:buNone/>
              <a:defRPr/>
            </a:pPr>
            <a:r>
              <a:rPr lang="en-US" sz="115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До 50% регистраций международной выставки привели площадки издания — оценка организаторов</a:t>
            </a:r>
            <a:endParaRPr lang="en-US" sz="1150"/>
          </a:p>
        </p:txBody>
      </p:sp>
      <p:sp>
        <p:nvSpPr>
          <p:cNvPr id="8" name="Shape 6"/>
          <p:cNvSpPr/>
          <p:nvPr/>
        </p:nvSpPr>
        <p:spPr bwMode="auto">
          <a:xfrm>
            <a:off x="4416552" y="1920240"/>
            <a:ext cx="3355848" cy="1874520"/>
          </a:xfrm>
          <a:prstGeom prst="roundRect">
            <a:avLst>
              <a:gd name="adj" fmla="val 4390"/>
            </a:avLst>
          </a:prstGeom>
          <a:solidFill>
            <a:srgbClr val="FFFFFF">
              <a:alpha val="94000"/>
            </a:srgbClr>
          </a:solidFill>
          <a:ln/>
        </p:spPr>
      </p:sp>
      <p:sp>
        <p:nvSpPr>
          <p:cNvPr id="9" name="Text 7"/>
          <p:cNvSpPr/>
          <p:nvPr/>
        </p:nvSpPr>
        <p:spPr bwMode="auto">
          <a:xfrm>
            <a:off x="4617720" y="2103120"/>
            <a:ext cx="2953512" cy="59436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2000"/>
              </a:lnSpc>
              <a:buNone/>
              <a:defRPr/>
            </a:pPr>
            <a:r>
              <a:rPr lang="en-US" sz="130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«Золотая осень» · медиапродакшен</a:t>
            </a:r>
            <a:endParaRPr lang="en-US" sz="1300"/>
          </a:p>
        </p:txBody>
      </p:sp>
      <p:sp>
        <p:nvSpPr>
          <p:cNvPr id="10" name="Text 8"/>
          <p:cNvSpPr/>
          <p:nvPr/>
        </p:nvSpPr>
        <p:spPr bwMode="auto">
          <a:xfrm>
            <a:off x="4617720" y="2724911"/>
            <a:ext cx="2953512" cy="9601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2000"/>
              </a:lnSpc>
              <a:buNone/>
              <a:defRPr/>
            </a:pPr>
            <a:r>
              <a:rPr lang="en-US" sz="115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Собственная студия в павильоне, 30+ журналистов и операторов, 40+ интервью с первыми лицами АПК</a:t>
            </a:r>
            <a:endParaRPr lang="en-US" sz="1150"/>
          </a:p>
        </p:txBody>
      </p:sp>
      <p:sp>
        <p:nvSpPr>
          <p:cNvPr id="11" name="Shape 9"/>
          <p:cNvSpPr/>
          <p:nvPr/>
        </p:nvSpPr>
        <p:spPr bwMode="auto">
          <a:xfrm>
            <a:off x="7991856" y="1920240"/>
            <a:ext cx="3355848" cy="1874520"/>
          </a:xfrm>
          <a:prstGeom prst="roundRect">
            <a:avLst>
              <a:gd name="adj" fmla="val 4390"/>
            </a:avLst>
          </a:prstGeom>
          <a:solidFill>
            <a:srgbClr val="FFFFFF">
              <a:alpha val="94000"/>
            </a:srgbClr>
          </a:solidFill>
          <a:ln/>
        </p:spPr>
      </p:sp>
      <p:sp>
        <p:nvSpPr>
          <p:cNvPr id="12" name="Text 10"/>
          <p:cNvSpPr/>
          <p:nvPr/>
        </p:nvSpPr>
        <p:spPr bwMode="auto">
          <a:xfrm>
            <a:off x="8193024" y="2103120"/>
            <a:ext cx="2953512" cy="59436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2000"/>
              </a:lnSpc>
              <a:buNone/>
              <a:defRPr/>
            </a:pPr>
            <a:r>
              <a:rPr lang="en-US" sz="130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ГК ВИК · «Агронавигатор»</a:t>
            </a:r>
            <a:endParaRPr lang="en-US" sz="1300"/>
          </a:p>
        </p:txBody>
      </p:sp>
      <p:sp>
        <p:nvSpPr>
          <p:cNvPr id="13" name="Text 11"/>
          <p:cNvSpPr/>
          <p:nvPr/>
        </p:nvSpPr>
        <p:spPr bwMode="auto">
          <a:xfrm>
            <a:off x="8193024" y="2724911"/>
            <a:ext cx="2953512" cy="9601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2000"/>
              </a:lnSpc>
              <a:buNone/>
              <a:defRPr/>
            </a:pPr>
            <a:r>
              <a:rPr lang="en-US" sz="115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Федеральный спецпроект: серия статей, репортажей и видео с крупнейшим производителем ветпрепаратов — широкий отраслевой резонанс</a:t>
            </a:r>
            <a:endParaRPr lang="en-US" sz="1150"/>
          </a:p>
        </p:txBody>
      </p:sp>
      <p:sp>
        <p:nvSpPr>
          <p:cNvPr id="14" name="Shape 12"/>
          <p:cNvSpPr/>
          <p:nvPr/>
        </p:nvSpPr>
        <p:spPr bwMode="auto">
          <a:xfrm>
            <a:off x="841248" y="4014216"/>
            <a:ext cx="3355848" cy="1874520"/>
          </a:xfrm>
          <a:prstGeom prst="roundRect">
            <a:avLst>
              <a:gd name="adj" fmla="val 4390"/>
            </a:avLst>
          </a:prstGeom>
          <a:solidFill>
            <a:srgbClr val="FFFFFF">
              <a:alpha val="94000"/>
            </a:srgbClr>
          </a:solidFill>
          <a:ln/>
        </p:spPr>
      </p:sp>
      <p:sp>
        <p:nvSpPr>
          <p:cNvPr id="15" name="Text 13"/>
          <p:cNvSpPr/>
          <p:nvPr/>
        </p:nvSpPr>
        <p:spPr bwMode="auto">
          <a:xfrm>
            <a:off x="1042416" y="4197096"/>
            <a:ext cx="2953512" cy="59436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2000"/>
              </a:lnSpc>
              <a:buNone/>
              <a:defRPr/>
            </a:pPr>
            <a:r>
              <a:rPr lang="en-US" sz="130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Долгосрочное сопровождение брендов отрасли</a:t>
            </a:r>
            <a:endParaRPr lang="en-US" sz="1300"/>
          </a:p>
        </p:txBody>
      </p:sp>
      <p:sp>
        <p:nvSpPr>
          <p:cNvPr id="16" name="Text 14"/>
          <p:cNvSpPr/>
          <p:nvPr/>
        </p:nvSpPr>
        <p:spPr bwMode="auto">
          <a:xfrm>
            <a:off x="1042416" y="4818888"/>
            <a:ext cx="2953512" cy="9601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2000"/>
              </a:lnSpc>
              <a:buNone/>
              <a:defRPr/>
            </a:pPr>
            <a:r>
              <a:rPr lang="en-US" sz="115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От экспертного контента и видео до комплексного продвижения — в том числе при выходе на новые рынки</a:t>
            </a:r>
            <a:endParaRPr lang="en-US" sz="1150"/>
          </a:p>
        </p:txBody>
      </p:sp>
      <p:sp>
        <p:nvSpPr>
          <p:cNvPr id="17" name="Shape 15"/>
          <p:cNvSpPr/>
          <p:nvPr/>
        </p:nvSpPr>
        <p:spPr bwMode="auto">
          <a:xfrm>
            <a:off x="4416552" y="4014216"/>
            <a:ext cx="3355848" cy="1874520"/>
          </a:xfrm>
          <a:prstGeom prst="roundRect">
            <a:avLst>
              <a:gd name="adj" fmla="val 4390"/>
            </a:avLst>
          </a:prstGeom>
          <a:solidFill>
            <a:srgbClr val="FFFFFF">
              <a:alpha val="94000"/>
            </a:srgbClr>
          </a:solidFill>
          <a:ln/>
        </p:spPr>
      </p:sp>
      <p:sp>
        <p:nvSpPr>
          <p:cNvPr id="18" name="Text 16"/>
          <p:cNvSpPr/>
          <p:nvPr/>
        </p:nvSpPr>
        <p:spPr bwMode="auto">
          <a:xfrm>
            <a:off x="4617720" y="4197096"/>
            <a:ext cx="2953512" cy="59436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2000"/>
              </a:lnSpc>
              <a:buNone/>
              <a:defRPr/>
            </a:pPr>
            <a:r>
              <a:rPr lang="en-US" sz="130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«Лучший по профессии» · инфопартнёр</a:t>
            </a:r>
            <a:endParaRPr lang="en-US" sz="1300"/>
          </a:p>
        </p:txBody>
      </p:sp>
      <p:sp>
        <p:nvSpPr>
          <p:cNvPr id="19" name="Text 17"/>
          <p:cNvSpPr/>
          <p:nvPr/>
        </p:nvSpPr>
        <p:spPr bwMode="auto">
          <a:xfrm>
            <a:off x="4617720" y="4818888"/>
            <a:ext cx="2953512" cy="9601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2000"/>
              </a:lnSpc>
              <a:buNone/>
              <a:defRPr/>
            </a:pPr>
            <a:r>
              <a:rPr lang="en-US" sz="115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Герои публикаций — лучшие животноводы, зоотехники и механизаторы всероссийского конкурса Минтруда России</a:t>
            </a:r>
            <a:endParaRPr lang="en-US" sz="1150"/>
          </a:p>
        </p:txBody>
      </p:sp>
      <p:sp>
        <p:nvSpPr>
          <p:cNvPr id="20" name="Shape 18"/>
          <p:cNvSpPr/>
          <p:nvPr/>
        </p:nvSpPr>
        <p:spPr bwMode="auto">
          <a:xfrm>
            <a:off x="7991856" y="4014216"/>
            <a:ext cx="3355848" cy="1874520"/>
          </a:xfrm>
          <a:prstGeom prst="roundRect">
            <a:avLst>
              <a:gd name="adj" fmla="val 4390"/>
            </a:avLst>
          </a:prstGeom>
          <a:solidFill>
            <a:srgbClr val="FFFFFF">
              <a:alpha val="94000"/>
            </a:srgbClr>
          </a:solidFill>
          <a:ln/>
        </p:spPr>
      </p:sp>
      <p:sp>
        <p:nvSpPr>
          <p:cNvPr id="21" name="Text 19"/>
          <p:cNvSpPr/>
          <p:nvPr/>
        </p:nvSpPr>
        <p:spPr bwMode="auto">
          <a:xfrm>
            <a:off x="8193024" y="4197096"/>
            <a:ext cx="2953512" cy="59436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02000"/>
              </a:lnSpc>
              <a:buNone/>
              <a:defRPr/>
            </a:pPr>
            <a:r>
              <a:rPr lang="en-US" sz="1300" b="1">
                <a:solidFill>
                  <a:srgbClr val="006842"/>
                </a:solidFill>
                <a:latin typeface="Segoe UI"/>
                <a:ea typeface="Segoe UI"/>
                <a:cs typeface="Segoe UI"/>
              </a:rPr>
              <a:t>Спецпроекты брендов на сайте</a:t>
            </a:r>
            <a:endParaRPr lang="en-US" sz="1300"/>
          </a:p>
        </p:txBody>
      </p:sp>
      <p:sp>
        <p:nvSpPr>
          <p:cNvPr id="22" name="Text 20"/>
          <p:cNvSpPr/>
          <p:nvPr/>
        </p:nvSpPr>
        <p:spPr bwMode="auto">
          <a:xfrm>
            <a:off x="8193024" y="4818888"/>
            <a:ext cx="2953512" cy="96012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 marL="0" indent="0">
              <a:lnSpc>
                <a:spcPct val="112000"/>
              </a:lnSpc>
              <a:buNone/>
              <a:defRPr/>
            </a:pPr>
            <a:r>
              <a:rPr lang="en-US" sz="1150">
                <a:solidFill>
                  <a:srgbClr val="36433C"/>
                </a:solidFill>
                <a:latin typeface="Segoe UI"/>
                <a:ea typeface="Segoe UI"/>
                <a:cs typeface="Segoe UI"/>
              </a:rPr>
              <a:t>Спецпроект «Фумигация и защита растений», спецпроект «Спикер года» — устойчивая видимость в поиске на годы</a:t>
            </a:r>
            <a:endParaRPr lang="en-US" sz="1150"/>
          </a:p>
        </p:txBody>
      </p:sp>
      <p:sp>
        <p:nvSpPr>
          <p:cNvPr id="23" name="Text 21"/>
          <p:cNvSpPr/>
          <p:nvPr/>
        </p:nvSpPr>
        <p:spPr bwMode="auto">
          <a:xfrm>
            <a:off x="841248" y="6172200"/>
            <a:ext cx="10515600" cy="365760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ctr"/>
          <a:lstStyle/>
          <a:p>
            <a:pPr marL="0" indent="0">
              <a:lnSpc>
                <a:spcPct val="110000"/>
              </a:lnSpc>
              <a:buNone/>
              <a:defRPr/>
            </a:pPr>
            <a:r>
              <a:rPr lang="en-US" sz="1150">
                <a:solidFill>
                  <a:schemeClr val="bg1"/>
                </a:solidFill>
                <a:latin typeface="Segoe UI"/>
                <a:ea typeface="Segoe UI"/>
                <a:cs typeface="Segoe UI"/>
              </a:rPr>
              <a:t>За каждым проектом — бренды и события первой величины: с изданием работают лидеры отрасли и остаются надолго. Подробные кейсы по вашему сегменту пришлём по запросу.</a:t>
            </a:r>
            <a:endParaRPr sz="115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Segoe UI"/>
        <a:ea typeface="Arial"/>
        <a:cs typeface="Arial"/>
      </a:majorFont>
      <a:minorFont>
        <a:latin typeface="Segoe U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</TotalTime>
  <Words>2926</Words>
  <Application>Microsoft Office PowerPoint</Application>
  <DocSecurity>0</DocSecurity>
  <PresentationFormat>Широкоэкранный</PresentationFormat>
  <Paragraphs>384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Segoe UI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>PptxGenJS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keywords/>
  <dc:description/>
  <cp:lastModifiedBy>Юлия Дерябина</cp:lastModifiedBy>
  <cp:revision>14</cp:revision>
  <dcterms:created xsi:type="dcterms:W3CDTF">2026-07-22T12:41:35Z</dcterms:created>
  <dcterms:modified xsi:type="dcterms:W3CDTF">2026-07-23T14:50:33Z</dcterms:modified>
  <cp:category/>
  <dc:identifier/>
  <cp:contentStatus/>
  <dc:language/>
  <cp:version/>
</cp:coreProperties>
</file>